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797675" cy="9926638"/>
  <p:embeddedFontLst>
    <p:embeddedFont>
      <p:font typeface="Comic Sans MS" panose="030F0702030302020204" pitchFamily="66" charset="0"/>
      <p:regular r:id="rId17"/>
      <p:bold r:id="rId18"/>
      <p:italic r:id="rId19"/>
      <p:boldItalic r:id="rId20"/>
    </p:embeddedFont>
    <p:embeddedFont>
      <p:font typeface="Schoolbell" panose="020B0604020202020204" charset="0"/>
      <p:regular r:id="rId21"/>
    </p:embeddedFont>
    <p:embeddedFont>
      <p:font typeface="Verdana" panose="020B060403050404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inwx1oiVk1uqNIUo2Mr1jOwsKBD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308" y="10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2946400" cy="4968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49688" y="2"/>
            <a:ext cx="2946400" cy="4968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163"/>
            <a:ext cx="2946400" cy="4968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8" name="Google Shape;108;p1: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09" name="Google Shape;109;p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1" name="Google Shape;211;p10: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12" name="Google Shape;212;p10: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0" name="Google Shape;220;p12: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21" name="Google Shape;221;p1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2" name="Google Shape;232;p8: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33" name="Google Shape;233;p8: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5" name="Google Shape;245;p13: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46" name="Google Shape;246;p13: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13</a:t>
            </a:fld>
            <a:endParaRPr sz="12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6" name="Google Shape;256;p14: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257" name="Google Shape;257;p14: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 name="Google Shape;117;p2: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18" name="Google Shape;118;p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9" name="Google Shape;129;p3: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3: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0" name="Google Shape;140;p4: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latin typeface="Arial"/>
              <a:ea typeface="Arial"/>
              <a:cs typeface="Arial"/>
              <a:sym typeface="Arial"/>
            </a:endParaRPr>
          </a:p>
        </p:txBody>
      </p:sp>
      <p:sp>
        <p:nvSpPr>
          <p:cNvPr id="141" name="Google Shape;141;p4: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1" name="Google Shape;151;p5: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52" name="Google Shape;152;p5: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6" name="Google Shape;166;p11: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67" name="Google Shape;167;p1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 name="Google Shape;176;p6: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
        <p:nvSpPr>
          <p:cNvPr id="177" name="Google Shape;177;p6: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9" name="Google Shape;189;p7: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190" name="Google Shape;190;p7: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9" name="Google Shape;199;p9:notes"/>
          <p:cNvSpPr txBox="1">
            <a:spLocks noGrp="1"/>
          </p:cNvSpPr>
          <p:nvPr>
            <p:ph type="body" idx="1"/>
          </p:nvPr>
        </p:nvSpPr>
        <p:spPr>
          <a:xfrm>
            <a:off x="679452" y="4714877"/>
            <a:ext cx="5438775"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0" name="Google Shape;200;p9: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5"/>
        <p:cNvGrpSpPr/>
        <p:nvPr/>
      </p:nvGrpSpPr>
      <p:grpSpPr>
        <a:xfrm>
          <a:off x="0" y="0"/>
          <a:ext cx="0" cy="0"/>
          <a:chOff x="0" y="0"/>
          <a:chExt cx="0" cy="0"/>
        </a:xfrm>
      </p:grpSpPr>
      <p:sp>
        <p:nvSpPr>
          <p:cNvPr id="16" name="Google Shape;16;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 name="Google Shape;17;p1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1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p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
        <p:cNvGrpSpPr/>
        <p:nvPr/>
      </p:nvGrpSpPr>
      <p:grpSpPr>
        <a:xfrm>
          <a:off x="0" y="0"/>
          <a:ext cx="0" cy="0"/>
          <a:chOff x="0" y="0"/>
          <a:chExt cx="0" cy="0"/>
        </a:xfrm>
      </p:grpSpPr>
      <p:sp>
        <p:nvSpPr>
          <p:cNvPr id="77" name="Google Shape;77;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
        <p:cNvGrpSpPr/>
        <p:nvPr/>
      </p:nvGrpSpPr>
      <p:grpSpPr>
        <a:xfrm>
          <a:off x="0" y="0"/>
          <a:ext cx="0" cy="0"/>
          <a:chOff x="0" y="0"/>
          <a:chExt cx="0" cy="0"/>
        </a:xfrm>
      </p:grpSpPr>
      <p:sp>
        <p:nvSpPr>
          <p:cNvPr id="81" name="Google Shape;81;p2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 name="Google Shape;82;p2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83" name="Google Shape;83;p2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84" name="Google Shape;84;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7"/>
        <p:cNvGrpSpPr/>
        <p:nvPr/>
      </p:nvGrpSpPr>
      <p:grpSpPr>
        <a:xfrm>
          <a:off x="0" y="0"/>
          <a:ext cx="0" cy="0"/>
          <a:chOff x="0" y="0"/>
          <a:chExt cx="0" cy="0"/>
        </a:xfrm>
      </p:grpSpPr>
      <p:sp>
        <p:nvSpPr>
          <p:cNvPr id="88" name="Google Shape;88;p2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 name="Google Shape;89;p27"/>
          <p:cNvSpPr>
            <a:spLocks noGrp="1"/>
          </p:cNvSpPr>
          <p:nvPr>
            <p:ph type="pic" idx="2"/>
          </p:nvPr>
        </p:nvSpPr>
        <p:spPr>
          <a:xfrm>
            <a:off x="1792288" y="612775"/>
            <a:ext cx="5486400" cy="4114800"/>
          </a:xfrm>
          <a:prstGeom prst="rect">
            <a:avLst/>
          </a:prstGeom>
          <a:noFill/>
          <a:ln>
            <a:noFill/>
          </a:ln>
        </p:spPr>
      </p:sp>
      <p:sp>
        <p:nvSpPr>
          <p:cNvPr id="90" name="Google Shape;90;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91" name="Google Shape;91;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
        <p:cNvGrpSpPr/>
        <p:nvPr/>
      </p:nvGrpSpPr>
      <p:grpSpPr>
        <a:xfrm>
          <a:off x="0" y="0"/>
          <a:ext cx="0" cy="0"/>
          <a:chOff x="0" y="0"/>
          <a:chExt cx="0" cy="0"/>
        </a:xfrm>
      </p:grpSpPr>
      <p:sp>
        <p:nvSpPr>
          <p:cNvPr id="95" name="Google Shape;9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 name="Google Shape;96;p2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7" name="Google Shape;97;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2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2" name="Google Shape;102;p2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EXT_AND_TWO_OBJECTS">
    <p:spTree>
      <p:nvGrpSpPr>
        <p:cNvPr id="1" name="Shape 22"/>
        <p:cNvGrpSpPr/>
        <p:nvPr/>
      </p:nvGrpSpPr>
      <p:grpSpPr>
        <a:xfrm>
          <a:off x="0" y="0"/>
          <a:ext cx="0" cy="0"/>
          <a:chOff x="0" y="0"/>
          <a:chExt cx="0" cy="0"/>
        </a:xfrm>
      </p:grpSpPr>
      <p:sp>
        <p:nvSpPr>
          <p:cNvPr id="23" name="Google Shape;23;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 name="Google Shape;24;p1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17"/>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17"/>
          <p:cNvSpPr txBox="1">
            <a:spLocks noGrp="1"/>
          </p:cNvSpPr>
          <p:nvPr>
            <p:ph type="body" idx="3"/>
          </p:nvPr>
        </p:nvSpPr>
        <p:spPr>
          <a:xfrm>
            <a:off x="4648200" y="3938588"/>
            <a:ext cx="4038600" cy="2187575"/>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1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33" name="Google Shape;33;p1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34" name="Google Shape;34;p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EXT_AND_CLIPART">
    <p:spTree>
      <p:nvGrpSpPr>
        <p:cNvPr id="1" name="Shape 37"/>
        <p:cNvGrpSpPr/>
        <p:nvPr/>
      </p:nvGrpSpPr>
      <p:grpSpPr>
        <a:xfrm>
          <a:off x="0" y="0"/>
          <a:ext cx="0" cy="0"/>
          <a:chOff x="0" y="0"/>
          <a:chExt cx="0" cy="0"/>
        </a:xfrm>
      </p:grpSpPr>
      <p:sp>
        <p:nvSpPr>
          <p:cNvPr id="38" name="Google Shape;38;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1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 name="Google Shape;40;p19"/>
          <p:cNvSpPr>
            <a:spLocks noGrp="1"/>
          </p:cNvSpPr>
          <p:nvPr>
            <p:ph type="clipArt" idx="2"/>
          </p:nvPr>
        </p:nvSpPr>
        <p:spPr>
          <a:xfrm>
            <a:off x="4648200" y="1600200"/>
            <a:ext cx="4038600" cy="4525963"/>
          </a:xfrm>
          <a:prstGeom prst="rect">
            <a:avLst/>
          </a:prstGeom>
          <a:noFill/>
          <a:ln>
            <a:noFill/>
          </a:ln>
        </p:spPr>
      </p:sp>
      <p:sp>
        <p:nvSpPr>
          <p:cNvPr id="41" name="Google Shape;41;p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
        <p:cNvGrpSpPr/>
        <p:nvPr/>
      </p:nvGrpSpPr>
      <p:grpSpPr>
        <a:xfrm>
          <a:off x="0" y="0"/>
          <a:ext cx="0" cy="0"/>
          <a:chOff x="0" y="0"/>
          <a:chExt cx="0" cy="0"/>
        </a:xfrm>
      </p:grpSpPr>
      <p:sp>
        <p:nvSpPr>
          <p:cNvPr id="45" name="Google Shape;45;p2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2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Font typeface="Arial"/>
              <a:buNone/>
              <a:defRPr/>
            </a:lvl1pPr>
            <a:lvl2pPr lvl="1" algn="ctr">
              <a:lnSpc>
                <a:spcPct val="100000"/>
              </a:lnSpc>
              <a:spcBef>
                <a:spcPts val="560"/>
              </a:spcBef>
              <a:spcAft>
                <a:spcPts val="0"/>
              </a:spcAft>
              <a:buClr>
                <a:schemeClr val="dk1"/>
              </a:buClr>
              <a:buSzPts val="2800"/>
              <a:buFont typeface="Arial"/>
              <a:buNone/>
              <a:defRPr/>
            </a:lvl2pPr>
            <a:lvl3pPr lvl="2" algn="ctr">
              <a:lnSpc>
                <a:spcPct val="100000"/>
              </a:lnSpc>
              <a:spcBef>
                <a:spcPts val="480"/>
              </a:spcBef>
              <a:spcAft>
                <a:spcPts val="0"/>
              </a:spcAft>
              <a:buClr>
                <a:schemeClr val="dk1"/>
              </a:buClr>
              <a:buSzPts val="2400"/>
              <a:buFont typeface="Arial"/>
              <a:buNone/>
              <a:defRPr/>
            </a:lvl3pPr>
            <a:lvl4pPr lvl="3" algn="ctr">
              <a:lnSpc>
                <a:spcPct val="100000"/>
              </a:lnSpc>
              <a:spcBef>
                <a:spcPts val="400"/>
              </a:spcBef>
              <a:spcAft>
                <a:spcPts val="0"/>
              </a:spcAft>
              <a:buClr>
                <a:schemeClr val="dk1"/>
              </a:buClr>
              <a:buSzPts val="2000"/>
              <a:buFont typeface="Arial"/>
              <a:buNone/>
              <a:defRPr/>
            </a:lvl4pPr>
            <a:lvl5pPr lvl="4" algn="ctr">
              <a:lnSpc>
                <a:spcPct val="100000"/>
              </a:lnSpc>
              <a:spcBef>
                <a:spcPts val="400"/>
              </a:spcBef>
              <a:spcAft>
                <a:spcPts val="0"/>
              </a:spcAft>
              <a:buClr>
                <a:schemeClr val="dk1"/>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47" name="Google Shape;47;p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3" name="Google Shape;53;p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59" name="Google Shape;59;p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2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65" name="Google Shape;65;p2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66" name="Google Shape;66;p2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67" name="Google Shape;67;p2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68" name="Google Shape;68;p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13" name="Google Shape;13;p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14" name="Google Shape;14;p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www.westsussex.gov.uk/education-children-and-families/schools-and-colleges/free-school-meals/#how-to-appl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35.jp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6.jpg"/><Relationship Id="rId7"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mailto:office@jys.org.uk" TargetMode="External"/><Relationship Id="rId7"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a:spLocks noGrp="1"/>
          </p:cNvSpPr>
          <p:nvPr>
            <p:ph type="title"/>
          </p:nvPr>
        </p:nvSpPr>
        <p:spPr>
          <a:xfrm>
            <a:off x="914400" y="2603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latin typeface="Comic Sans MS"/>
                <a:ea typeface="Comic Sans MS"/>
                <a:cs typeface="Comic Sans MS"/>
                <a:sym typeface="Comic Sans MS"/>
              </a:rPr>
              <a:t>Jessie Younghusband School</a:t>
            </a:r>
            <a:endParaRPr b="1">
              <a:latin typeface="Comic Sans MS"/>
              <a:ea typeface="Comic Sans MS"/>
              <a:cs typeface="Comic Sans MS"/>
              <a:sym typeface="Comic Sans MS"/>
            </a:endParaRPr>
          </a:p>
        </p:txBody>
      </p:sp>
      <p:sp>
        <p:nvSpPr>
          <p:cNvPr id="112" name="Google Shape;112;p1"/>
          <p:cNvSpPr txBox="1">
            <a:spLocks noGrp="1"/>
          </p:cNvSpPr>
          <p:nvPr>
            <p:ph type="body" idx="1"/>
          </p:nvPr>
        </p:nvSpPr>
        <p:spPr>
          <a:xfrm>
            <a:off x="468313" y="1484313"/>
            <a:ext cx="8074025" cy="4525962"/>
          </a:xfrm>
          <a:prstGeom prst="rect">
            <a:avLst/>
          </a:prstGeom>
          <a:noFill/>
          <a:ln>
            <a:noFill/>
          </a:ln>
        </p:spPr>
        <p:txBody>
          <a:bodyPr spcFirstLastPara="1" wrap="square" lIns="91425" tIns="45700" rIns="91425" bIns="45700" anchor="t" anchorCtr="0">
            <a:noAutofit/>
          </a:bodyPr>
          <a:lstStyle/>
          <a:p>
            <a:pPr marL="342900" lvl="0" indent="-342900" algn="ctr" rtl="0">
              <a:lnSpc>
                <a:spcPct val="100000"/>
              </a:lnSpc>
              <a:spcBef>
                <a:spcPts val="0"/>
              </a:spcBef>
              <a:spcAft>
                <a:spcPts val="0"/>
              </a:spcAft>
              <a:buClr>
                <a:schemeClr val="dk1"/>
              </a:buClr>
              <a:buSzPts val="4400"/>
              <a:buFont typeface="Arial"/>
              <a:buNone/>
            </a:pPr>
            <a:r>
              <a:rPr lang="en-US" sz="4400">
                <a:latin typeface="Schoolbell"/>
                <a:ea typeface="Schoolbell"/>
                <a:cs typeface="Schoolbell"/>
                <a:sym typeface="Schoolbell"/>
              </a:rPr>
              <a:t>Reception Class Parents’ Evening </a:t>
            </a:r>
            <a:endParaRPr>
              <a:latin typeface="Schoolbell"/>
              <a:ea typeface="Schoolbell"/>
              <a:cs typeface="Schoolbell"/>
              <a:sym typeface="Schoolbell"/>
            </a:endParaRPr>
          </a:p>
          <a:p>
            <a:pPr marL="342900" lvl="0" indent="-342900" algn="ctr" rtl="0">
              <a:lnSpc>
                <a:spcPct val="100000"/>
              </a:lnSpc>
              <a:spcBef>
                <a:spcPts val="880"/>
              </a:spcBef>
              <a:spcAft>
                <a:spcPts val="0"/>
              </a:spcAft>
              <a:buClr>
                <a:schemeClr val="dk1"/>
              </a:buClr>
              <a:buSzPts val="4400"/>
              <a:buFont typeface="Arial"/>
              <a:buNone/>
            </a:pPr>
            <a:r>
              <a:rPr lang="en-US" sz="4400">
                <a:latin typeface="Schoolbell"/>
                <a:ea typeface="Schoolbell"/>
                <a:cs typeface="Schoolbell"/>
                <a:sym typeface="Schoolbell"/>
              </a:rPr>
              <a:t>2024 - 2025</a:t>
            </a:r>
            <a:endParaRPr>
              <a:latin typeface="Schoolbell"/>
              <a:ea typeface="Schoolbell"/>
              <a:cs typeface="Schoolbell"/>
              <a:sym typeface="Schoolbell"/>
            </a:endParaRPr>
          </a:p>
          <a:p>
            <a:pPr marL="342900" lvl="0" indent="-342900" algn="ctr" rtl="0">
              <a:lnSpc>
                <a:spcPct val="100000"/>
              </a:lnSpc>
              <a:spcBef>
                <a:spcPts val="880"/>
              </a:spcBef>
              <a:spcAft>
                <a:spcPts val="0"/>
              </a:spcAft>
              <a:buClr>
                <a:schemeClr val="dk1"/>
              </a:buClr>
              <a:buSzPts val="4400"/>
              <a:buFont typeface="Arial"/>
              <a:buNone/>
            </a:pPr>
            <a:r>
              <a:rPr lang="en-US" sz="4400">
                <a:latin typeface="Schoolbell"/>
                <a:ea typeface="Schoolbell"/>
                <a:cs typeface="Schoolbell"/>
                <a:sym typeface="Schoolbell"/>
              </a:rPr>
              <a:t>June 2024</a:t>
            </a:r>
            <a:endParaRPr sz="4000">
              <a:latin typeface="Schoolbell"/>
              <a:ea typeface="Schoolbell"/>
              <a:cs typeface="Schoolbell"/>
              <a:sym typeface="Schoolbell"/>
            </a:endParaRPr>
          </a:p>
        </p:txBody>
      </p:sp>
      <p:pic>
        <p:nvPicPr>
          <p:cNvPr id="113" name="Google Shape;113;p1" descr="JYSblue"/>
          <p:cNvPicPr preferRelativeResize="0"/>
          <p:nvPr/>
        </p:nvPicPr>
        <p:blipFill rotWithShape="1">
          <a:blip r:embed="rId3">
            <a:alphaModFix/>
          </a:blip>
          <a:srcRect/>
          <a:stretch/>
        </p:blipFill>
        <p:spPr>
          <a:xfrm>
            <a:off x="197063" y="5578263"/>
            <a:ext cx="1114425" cy="1123950"/>
          </a:xfrm>
          <a:prstGeom prst="rect">
            <a:avLst/>
          </a:prstGeom>
          <a:noFill/>
          <a:ln>
            <a:noFill/>
          </a:ln>
        </p:spPr>
      </p:pic>
      <p:pic>
        <p:nvPicPr>
          <p:cNvPr id="114" name="Google Shape;114;p1" descr="school90"/>
          <p:cNvPicPr preferRelativeResize="0">
            <a:picLocks noGrp="1"/>
          </p:cNvPicPr>
          <p:nvPr>
            <p:ph type="body" idx="2"/>
          </p:nvPr>
        </p:nvPicPr>
        <p:blipFill rotWithShape="1">
          <a:blip r:embed="rId4">
            <a:alphaModFix/>
          </a:blip>
          <a:srcRect/>
          <a:stretch/>
        </p:blipFill>
        <p:spPr>
          <a:xfrm>
            <a:off x="3419872" y="4797152"/>
            <a:ext cx="2541547" cy="1905083"/>
          </a:xfrm>
          <a:prstGeom prst="rect">
            <a:avLst/>
          </a:prstGeom>
          <a:noFill/>
          <a:ln>
            <a:noFill/>
          </a:ln>
        </p:spPr>
      </p:pic>
    </p:spTree>
  </p:cSld>
  <p:clrMapOvr>
    <a:masterClrMapping/>
  </p:clrMapOvr>
  <p:transition spd="med">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0"/>
          <p:cNvSpPr txBox="1">
            <a:spLocks noGrp="1"/>
          </p:cNvSpPr>
          <p:nvPr>
            <p:ph type="title"/>
          </p:nvPr>
        </p:nvSpPr>
        <p:spPr>
          <a:xfrm>
            <a:off x="457200"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latin typeface="Comic Sans MS"/>
                <a:ea typeface="Comic Sans MS"/>
                <a:cs typeface="Comic Sans MS"/>
                <a:sym typeface="Comic Sans MS"/>
              </a:rPr>
              <a:t>Useful information…</a:t>
            </a:r>
            <a:r>
              <a:rPr lang="en-US" b="1">
                <a:latin typeface="Arial"/>
                <a:ea typeface="Arial"/>
                <a:cs typeface="Arial"/>
                <a:sym typeface="Arial"/>
              </a:rPr>
              <a:t>  </a:t>
            </a:r>
            <a:endParaRPr b="1">
              <a:latin typeface="Arial"/>
              <a:ea typeface="Arial"/>
              <a:cs typeface="Arial"/>
              <a:sym typeface="Arial"/>
            </a:endParaRPr>
          </a:p>
        </p:txBody>
      </p:sp>
      <p:sp>
        <p:nvSpPr>
          <p:cNvPr id="215" name="Google Shape;215;p10"/>
          <p:cNvSpPr txBox="1">
            <a:spLocks noGrp="1"/>
          </p:cNvSpPr>
          <p:nvPr>
            <p:ph type="body" idx="1"/>
          </p:nvPr>
        </p:nvSpPr>
        <p:spPr>
          <a:xfrm>
            <a:off x="112250" y="437750"/>
            <a:ext cx="8780100" cy="628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000">
              <a:latin typeface="Comic Sans MS"/>
              <a:ea typeface="Comic Sans MS"/>
              <a:cs typeface="Comic Sans MS"/>
              <a:sym typeface="Comic Sans MS"/>
            </a:endParaRPr>
          </a:p>
          <a:p>
            <a:pPr marL="342900" lvl="0" indent="-285750" algn="l" rtl="0">
              <a:lnSpc>
                <a:spcPct val="100000"/>
              </a:lnSpc>
              <a:spcBef>
                <a:spcPts val="560"/>
              </a:spcBef>
              <a:spcAft>
                <a:spcPts val="0"/>
              </a:spcAft>
              <a:buClr>
                <a:schemeClr val="dk1"/>
              </a:buClr>
              <a:buSzPts val="1900"/>
              <a:buFont typeface="Comic Sans MS"/>
              <a:buChar char="•"/>
            </a:pPr>
            <a:r>
              <a:rPr lang="en-US" sz="1900">
                <a:latin typeface="Comic Sans MS"/>
                <a:ea typeface="Comic Sans MS"/>
                <a:cs typeface="Comic Sans MS"/>
                <a:sym typeface="Comic Sans MS"/>
              </a:rPr>
              <a:t>PE lessons typically happen once a week but these can look different in EYFS. Sometimes this is a ‘traditional’ PE lesson such as dance of gymnastics and others it will be a gross motor session using the large bikes, trim trails and playground equipment. </a:t>
            </a:r>
            <a:endParaRPr sz="1900">
              <a:latin typeface="Comic Sans MS"/>
              <a:ea typeface="Comic Sans MS"/>
              <a:cs typeface="Comic Sans MS"/>
              <a:sym typeface="Comic Sans MS"/>
            </a:endParaRPr>
          </a:p>
          <a:p>
            <a:pPr marL="342900" lvl="0" indent="-285750" algn="l" rtl="0">
              <a:lnSpc>
                <a:spcPct val="100000"/>
              </a:lnSpc>
              <a:spcBef>
                <a:spcPts val="560"/>
              </a:spcBef>
              <a:spcAft>
                <a:spcPts val="0"/>
              </a:spcAft>
              <a:buClr>
                <a:schemeClr val="dk1"/>
              </a:buClr>
              <a:buSzPts val="1900"/>
              <a:buFont typeface="Comic Sans MS"/>
              <a:buChar char="•"/>
            </a:pPr>
            <a:r>
              <a:rPr lang="en-US" sz="1900">
                <a:latin typeface="Comic Sans MS"/>
                <a:ea typeface="Comic Sans MS"/>
                <a:cs typeface="Comic Sans MS"/>
                <a:sym typeface="Comic Sans MS"/>
              </a:rPr>
              <a:t>Jewellery: only one simple stud in each ear is permitted but these do need to be taped for PE lessons. It is helpful if the children are not wearing them at all as we are physical a lot of the time in EYFS.</a:t>
            </a:r>
            <a:endParaRPr sz="1900">
              <a:latin typeface="Comic Sans MS"/>
              <a:ea typeface="Comic Sans MS"/>
              <a:cs typeface="Comic Sans MS"/>
              <a:sym typeface="Comic Sans MS"/>
            </a:endParaRPr>
          </a:p>
          <a:p>
            <a:pPr marL="342900" lvl="0" indent="-285750" algn="l" rtl="0">
              <a:lnSpc>
                <a:spcPct val="100000"/>
              </a:lnSpc>
              <a:spcBef>
                <a:spcPts val="560"/>
              </a:spcBef>
              <a:spcAft>
                <a:spcPts val="0"/>
              </a:spcAft>
              <a:buClr>
                <a:schemeClr val="dk1"/>
              </a:buClr>
              <a:buSzPts val="1900"/>
              <a:buFont typeface="Comic Sans MS"/>
              <a:buChar char="•"/>
            </a:pPr>
            <a:r>
              <a:rPr lang="en-US" sz="1900">
                <a:latin typeface="Comic Sans MS"/>
                <a:ea typeface="Comic Sans MS"/>
                <a:cs typeface="Comic Sans MS"/>
                <a:sym typeface="Comic Sans MS"/>
              </a:rPr>
              <a:t>Please report absences on the day to the school office. </a:t>
            </a:r>
            <a:endParaRPr sz="1900">
              <a:latin typeface="Comic Sans MS"/>
              <a:ea typeface="Comic Sans MS"/>
              <a:cs typeface="Comic Sans MS"/>
              <a:sym typeface="Comic Sans MS"/>
            </a:endParaRPr>
          </a:p>
          <a:p>
            <a:pPr marL="342900" lvl="0" indent="-285750" algn="l" rtl="0">
              <a:lnSpc>
                <a:spcPct val="100000"/>
              </a:lnSpc>
              <a:spcBef>
                <a:spcPts val="560"/>
              </a:spcBef>
              <a:spcAft>
                <a:spcPts val="0"/>
              </a:spcAft>
              <a:buClr>
                <a:schemeClr val="dk1"/>
              </a:buClr>
              <a:buSzPts val="1900"/>
              <a:buFont typeface="Comic Sans MS"/>
              <a:buChar char="•"/>
            </a:pPr>
            <a:r>
              <a:rPr lang="en-US" sz="1900">
                <a:latin typeface="Comic Sans MS"/>
                <a:ea typeface="Comic Sans MS"/>
                <a:cs typeface="Comic Sans MS"/>
                <a:sym typeface="Comic Sans MS"/>
              </a:rPr>
              <a:t>Free school meals (this is different to the hot dinner provided to all children in KS1). If you are a low income family you may be eligible to ‘free school meals’ which means not only will your child receive a free hot dinner beyond KS1 but other benefits too such as funded holiday club places and additional funding for the school. Please follow the link here to check your eligibility:</a:t>
            </a:r>
            <a:r>
              <a:rPr lang="en-US" sz="1100" b="1">
                <a:solidFill>
                  <a:srgbClr val="242424"/>
                </a:solidFill>
                <a:highlight>
                  <a:srgbClr val="FFFFFF"/>
                </a:highlight>
                <a:latin typeface="Verdana"/>
                <a:ea typeface="Verdana"/>
                <a:cs typeface="Verdana"/>
                <a:sym typeface="Verdana"/>
              </a:rPr>
              <a:t> </a:t>
            </a:r>
            <a:r>
              <a:rPr lang="en-US" sz="1100" b="1" u="sng">
                <a:solidFill>
                  <a:srgbClr val="0000FF"/>
                </a:solidFill>
                <a:highlight>
                  <a:srgbClr val="FFFFFF"/>
                </a:highlight>
                <a:latin typeface="Verdana"/>
                <a:ea typeface="Verdana"/>
                <a:cs typeface="Verdana"/>
                <a:sym typeface="Verdana"/>
                <a:hlinkClick r:id="rId3">
                  <a:extLst>
                    <a:ext uri="{A12FA001-AC4F-418D-AE19-62706E023703}">
                      <ahyp:hlinkClr xmlns:ahyp="http://schemas.microsoft.com/office/drawing/2018/hyperlinkcolor" val="tx"/>
                    </a:ext>
                  </a:extLst>
                </a:hlinkClick>
              </a:rPr>
              <a:t>https://www.westsussex.gov.uk/education-children-and-families/schools-and-colleges/free-school-meals/#how-to-apply</a:t>
            </a:r>
            <a:endParaRPr sz="1900">
              <a:latin typeface="Comic Sans MS"/>
              <a:ea typeface="Comic Sans MS"/>
              <a:cs typeface="Comic Sans MS"/>
              <a:sym typeface="Comic Sans MS"/>
            </a:endParaRPr>
          </a:p>
          <a:p>
            <a:pPr marL="0" lvl="0" indent="0" algn="l" rtl="0">
              <a:lnSpc>
                <a:spcPct val="100000"/>
              </a:lnSpc>
              <a:spcBef>
                <a:spcPts val="560"/>
              </a:spcBef>
              <a:spcAft>
                <a:spcPts val="0"/>
              </a:spcAft>
              <a:buClr>
                <a:schemeClr val="dk1"/>
              </a:buClr>
              <a:buSzPts val="2800"/>
              <a:buFont typeface="Arial"/>
              <a:buNone/>
            </a:pPr>
            <a:endParaRPr sz="2200">
              <a:latin typeface="Arial"/>
              <a:ea typeface="Arial"/>
              <a:cs typeface="Arial"/>
              <a:sym typeface="Arial"/>
            </a:endParaRPr>
          </a:p>
          <a:p>
            <a:pPr marL="342900" lvl="0" indent="-165100" algn="l" rtl="0">
              <a:lnSpc>
                <a:spcPct val="100000"/>
              </a:lnSpc>
              <a:spcBef>
                <a:spcPts val="560"/>
              </a:spcBef>
              <a:spcAft>
                <a:spcPts val="0"/>
              </a:spcAft>
              <a:buClr>
                <a:schemeClr val="dk1"/>
              </a:buClr>
              <a:buSzPts val="2800"/>
              <a:buFont typeface="Arial"/>
              <a:buNone/>
            </a:pPr>
            <a:endParaRPr/>
          </a:p>
        </p:txBody>
      </p:sp>
      <p:pic>
        <p:nvPicPr>
          <p:cNvPr id="216" name="Google Shape;216;p10" descr="IMG_1482"/>
          <p:cNvPicPr preferRelativeResize="0"/>
          <p:nvPr/>
        </p:nvPicPr>
        <p:blipFill rotWithShape="1">
          <a:blip r:embed="rId4">
            <a:alphaModFix/>
          </a:blip>
          <a:srcRect t="25179" b="28081"/>
          <a:stretch/>
        </p:blipFill>
        <p:spPr>
          <a:xfrm>
            <a:off x="6531200" y="5376400"/>
            <a:ext cx="2248299" cy="1407276"/>
          </a:xfrm>
          <a:prstGeom prst="rect">
            <a:avLst/>
          </a:prstGeom>
          <a:noFill/>
          <a:ln>
            <a:noFill/>
          </a:ln>
        </p:spPr>
      </p:pic>
      <p:pic>
        <p:nvPicPr>
          <p:cNvPr id="217" name="Google Shape;217;p10" descr="JYSblue"/>
          <p:cNvPicPr preferRelativeResize="0"/>
          <p:nvPr/>
        </p:nvPicPr>
        <p:blipFill rotWithShape="1">
          <a:blip r:embed="rId5">
            <a:alphaModFix/>
          </a:blip>
          <a:srcRect/>
          <a:stretch/>
        </p:blipFill>
        <p:spPr>
          <a:xfrm>
            <a:off x="158425" y="5659725"/>
            <a:ext cx="1053800" cy="10628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animEffect transition="in" filter="fade">
                                      <p:cBhvr>
                                        <p:cTn id="7" dur="500"/>
                                        <p:tgtEl>
                                          <p:spTgt spid="2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xEl>
                                              <p:pRg st="1" end="1"/>
                                            </p:txEl>
                                          </p:spTgt>
                                        </p:tgtEl>
                                        <p:attrNameLst>
                                          <p:attrName>style.visibility</p:attrName>
                                        </p:attrNameLst>
                                      </p:cBhvr>
                                      <p:to>
                                        <p:strVal val="visible"/>
                                      </p:to>
                                    </p:set>
                                    <p:animEffect transition="in" filter="fade">
                                      <p:cBhvr>
                                        <p:cTn id="12" dur="500"/>
                                        <p:tgtEl>
                                          <p:spTgt spid="2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
                                            <p:txEl>
                                              <p:pRg st="2" end="2"/>
                                            </p:txEl>
                                          </p:spTgt>
                                        </p:tgtEl>
                                        <p:attrNameLst>
                                          <p:attrName>style.visibility</p:attrName>
                                        </p:attrNameLst>
                                      </p:cBhvr>
                                      <p:to>
                                        <p:strVal val="visible"/>
                                      </p:to>
                                    </p:set>
                                    <p:animEffect transition="in" filter="fade">
                                      <p:cBhvr>
                                        <p:cTn id="17" dur="500"/>
                                        <p:tgtEl>
                                          <p:spTgt spid="2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
                                            <p:txEl>
                                              <p:pRg st="3" end="3"/>
                                            </p:txEl>
                                          </p:spTgt>
                                        </p:tgtEl>
                                        <p:attrNameLst>
                                          <p:attrName>style.visibility</p:attrName>
                                        </p:attrNameLst>
                                      </p:cBhvr>
                                      <p:to>
                                        <p:strVal val="visible"/>
                                      </p:to>
                                    </p:set>
                                    <p:animEffect transition="in" filter="fade">
                                      <p:cBhvr>
                                        <p:cTn id="22" dur="500"/>
                                        <p:tgtEl>
                                          <p:spTgt spid="2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
                                            <p:txEl>
                                              <p:pRg st="4" end="4"/>
                                            </p:txEl>
                                          </p:spTgt>
                                        </p:tgtEl>
                                        <p:attrNameLst>
                                          <p:attrName>style.visibility</p:attrName>
                                        </p:attrNameLst>
                                      </p:cBhvr>
                                      <p:to>
                                        <p:strVal val="visible"/>
                                      </p:to>
                                    </p:set>
                                    <p:animEffect transition="in" filter="fade">
                                      <p:cBhvr>
                                        <p:cTn id="27" dur="500"/>
                                        <p:tgtEl>
                                          <p:spTgt spid="2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
                                            <p:txEl>
                                              <p:pRg st="5" end="5"/>
                                            </p:txEl>
                                          </p:spTgt>
                                        </p:tgtEl>
                                        <p:attrNameLst>
                                          <p:attrName>style.visibility</p:attrName>
                                        </p:attrNameLst>
                                      </p:cBhvr>
                                      <p:to>
                                        <p:strVal val="visible"/>
                                      </p:to>
                                    </p:set>
                                    <p:animEffect transition="in" filter="fade">
                                      <p:cBhvr>
                                        <p:cTn id="32" dur="500"/>
                                        <p:tgtEl>
                                          <p:spTgt spid="2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5">
                                            <p:txEl>
                                              <p:pRg st="6" end="6"/>
                                            </p:txEl>
                                          </p:spTgt>
                                        </p:tgtEl>
                                        <p:attrNameLst>
                                          <p:attrName>style.visibility</p:attrName>
                                        </p:attrNameLst>
                                      </p:cBhvr>
                                      <p:to>
                                        <p:strVal val="visible"/>
                                      </p:to>
                                    </p:set>
                                    <p:animEffect transition="in" filter="fade">
                                      <p:cBhvr>
                                        <p:cTn id="37" dur="500"/>
                                        <p:tgtEl>
                                          <p:spTgt spid="2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t> </a:t>
            </a:r>
            <a:endParaRPr b="1"/>
          </a:p>
        </p:txBody>
      </p:sp>
      <p:sp>
        <p:nvSpPr>
          <p:cNvPr id="224" name="Google Shape;224;p12"/>
          <p:cNvSpPr txBox="1">
            <a:spLocks noGrp="1"/>
          </p:cNvSpPr>
          <p:nvPr>
            <p:ph type="body" idx="1"/>
          </p:nvPr>
        </p:nvSpPr>
        <p:spPr>
          <a:xfrm>
            <a:off x="179401" y="1600200"/>
            <a:ext cx="47934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400"/>
              <a:buFont typeface="Arial"/>
              <a:buChar char="•"/>
            </a:pPr>
            <a:r>
              <a:rPr lang="en-US" sz="2400">
                <a:latin typeface="Comic Sans MS"/>
                <a:ea typeface="Comic Sans MS"/>
                <a:cs typeface="Comic Sans MS"/>
                <a:sym typeface="Comic Sans MS"/>
              </a:rPr>
              <a:t>Monday 2nd September INSET day</a:t>
            </a:r>
            <a:endParaRPr sz="2400">
              <a:latin typeface="Comic Sans MS"/>
              <a:ea typeface="Comic Sans MS"/>
              <a:cs typeface="Comic Sans MS"/>
              <a:sym typeface="Comic Sans MS"/>
            </a:endParaRPr>
          </a:p>
          <a:p>
            <a:pPr marL="342900" lvl="0" indent="-342900" algn="l" rtl="0">
              <a:lnSpc>
                <a:spcPct val="100000"/>
              </a:lnSpc>
              <a:spcBef>
                <a:spcPts val="480"/>
              </a:spcBef>
              <a:spcAft>
                <a:spcPts val="0"/>
              </a:spcAft>
              <a:buClr>
                <a:schemeClr val="dk1"/>
              </a:buClr>
              <a:buSzPts val="2400"/>
              <a:buFont typeface="Comic Sans MS"/>
              <a:buChar char="•"/>
            </a:pPr>
            <a:r>
              <a:rPr lang="en-US" sz="2400">
                <a:latin typeface="Comic Sans MS"/>
                <a:ea typeface="Comic Sans MS"/>
                <a:cs typeface="Comic Sans MS"/>
                <a:sym typeface="Comic Sans MS"/>
              </a:rPr>
              <a:t>Taster sessions on Tuesday 3rd and Wednesday 4th September.</a:t>
            </a:r>
            <a:endParaRPr>
              <a:latin typeface="Comic Sans MS"/>
              <a:ea typeface="Comic Sans MS"/>
              <a:cs typeface="Comic Sans MS"/>
              <a:sym typeface="Comic Sans MS"/>
            </a:endParaRPr>
          </a:p>
          <a:p>
            <a:pPr marL="342900" lvl="0" indent="-342900" algn="l" rtl="0">
              <a:lnSpc>
                <a:spcPct val="100000"/>
              </a:lnSpc>
              <a:spcBef>
                <a:spcPts val="480"/>
              </a:spcBef>
              <a:spcAft>
                <a:spcPts val="0"/>
              </a:spcAft>
              <a:buClr>
                <a:schemeClr val="dk1"/>
              </a:buClr>
              <a:buSzPts val="2400"/>
              <a:buFont typeface="Comic Sans MS"/>
              <a:buChar char="•"/>
            </a:pPr>
            <a:r>
              <a:rPr lang="en-US" sz="2400">
                <a:latin typeface="Comic Sans MS"/>
                <a:ea typeface="Comic Sans MS"/>
                <a:cs typeface="Comic Sans MS"/>
                <a:sym typeface="Comic Sans MS"/>
              </a:rPr>
              <a:t>Part-time timetable for the first week from Thursday 5</a:t>
            </a:r>
            <a:r>
              <a:rPr lang="en-US" sz="2400" baseline="30000">
                <a:latin typeface="Comic Sans MS"/>
                <a:ea typeface="Comic Sans MS"/>
                <a:cs typeface="Comic Sans MS"/>
                <a:sym typeface="Comic Sans MS"/>
              </a:rPr>
              <a:t>th</a:t>
            </a:r>
            <a:r>
              <a:rPr lang="en-US" sz="2400">
                <a:latin typeface="Comic Sans MS"/>
                <a:ea typeface="Comic Sans MS"/>
                <a:cs typeface="Comic Sans MS"/>
                <a:sym typeface="Comic Sans MS"/>
              </a:rPr>
              <a:t> September (timetables are in your packs)</a:t>
            </a:r>
            <a:endParaRPr sz="2400">
              <a:latin typeface="Comic Sans MS"/>
              <a:ea typeface="Comic Sans MS"/>
              <a:cs typeface="Comic Sans MS"/>
              <a:sym typeface="Comic Sans MS"/>
            </a:endParaRPr>
          </a:p>
          <a:p>
            <a:pPr marL="342900" lvl="0" indent="-342900" algn="l" rtl="0">
              <a:lnSpc>
                <a:spcPct val="100000"/>
              </a:lnSpc>
              <a:spcBef>
                <a:spcPts val="480"/>
              </a:spcBef>
              <a:spcAft>
                <a:spcPts val="0"/>
              </a:spcAft>
              <a:buClr>
                <a:schemeClr val="dk1"/>
              </a:buClr>
              <a:buSzPts val="2400"/>
              <a:buFont typeface="Comic Sans MS"/>
              <a:buChar char="•"/>
            </a:pPr>
            <a:r>
              <a:rPr lang="en-US" sz="2400">
                <a:latin typeface="Comic Sans MS"/>
                <a:ea typeface="Comic Sans MS"/>
                <a:cs typeface="Comic Sans MS"/>
                <a:sym typeface="Comic Sans MS"/>
              </a:rPr>
              <a:t>All children will be full time by Thursday 12th September.</a:t>
            </a:r>
            <a:endParaRPr sz="2800">
              <a:latin typeface="Comic Sans MS"/>
              <a:ea typeface="Comic Sans MS"/>
              <a:cs typeface="Comic Sans MS"/>
              <a:sym typeface="Comic Sans MS"/>
            </a:endParaRPr>
          </a:p>
        </p:txBody>
      </p:sp>
      <p:sp>
        <p:nvSpPr>
          <p:cNvPr id="225" name="Google Shape;225;p12"/>
          <p:cNvSpPr/>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2"/>
                </a:solidFill>
                <a:latin typeface="Comic Sans MS"/>
                <a:ea typeface="Comic Sans MS"/>
                <a:cs typeface="Comic Sans MS"/>
                <a:sym typeface="Comic Sans MS"/>
              </a:rPr>
              <a:t>First days… </a:t>
            </a:r>
            <a:endParaRPr sz="4400" b="1" i="0" u="none" strike="noStrike" cap="none">
              <a:solidFill>
                <a:schemeClr val="dk2"/>
              </a:solidFill>
              <a:latin typeface="Comic Sans MS"/>
              <a:ea typeface="Comic Sans MS"/>
              <a:cs typeface="Comic Sans MS"/>
              <a:sym typeface="Comic Sans MS"/>
            </a:endParaRPr>
          </a:p>
        </p:txBody>
      </p:sp>
      <p:pic>
        <p:nvPicPr>
          <p:cNvPr id="226" name="Google Shape;226;p12"/>
          <p:cNvPicPr preferRelativeResize="0"/>
          <p:nvPr/>
        </p:nvPicPr>
        <p:blipFill rotWithShape="1">
          <a:blip r:embed="rId3">
            <a:alphaModFix/>
          </a:blip>
          <a:srcRect/>
          <a:stretch/>
        </p:blipFill>
        <p:spPr>
          <a:xfrm>
            <a:off x="5436096" y="1124744"/>
            <a:ext cx="3463226" cy="2596785"/>
          </a:xfrm>
          <a:prstGeom prst="rect">
            <a:avLst/>
          </a:prstGeom>
          <a:noFill/>
          <a:ln>
            <a:noFill/>
          </a:ln>
        </p:spPr>
      </p:pic>
      <p:pic>
        <p:nvPicPr>
          <p:cNvPr id="227" name="Google Shape;227;p12"/>
          <p:cNvPicPr preferRelativeResize="0"/>
          <p:nvPr/>
        </p:nvPicPr>
        <p:blipFill rotWithShape="1">
          <a:blip r:embed="rId4">
            <a:alphaModFix/>
          </a:blip>
          <a:srcRect/>
          <a:stretch/>
        </p:blipFill>
        <p:spPr>
          <a:xfrm>
            <a:off x="4972799" y="4221098"/>
            <a:ext cx="2479525" cy="1974692"/>
          </a:xfrm>
          <a:prstGeom prst="rect">
            <a:avLst/>
          </a:prstGeom>
          <a:noFill/>
          <a:ln>
            <a:noFill/>
          </a:ln>
        </p:spPr>
      </p:pic>
      <p:pic>
        <p:nvPicPr>
          <p:cNvPr id="228" name="Google Shape;228;p12" descr="\\JYS-Server\deputy$\Desktop\Year R\New entrant booklet photos\IMG_1657.JPG"/>
          <p:cNvPicPr preferRelativeResize="0"/>
          <p:nvPr/>
        </p:nvPicPr>
        <p:blipFill rotWithShape="1">
          <a:blip r:embed="rId5">
            <a:alphaModFix/>
          </a:blip>
          <a:srcRect t="19529"/>
          <a:stretch/>
        </p:blipFill>
        <p:spPr>
          <a:xfrm>
            <a:off x="6876925" y="3635951"/>
            <a:ext cx="2050024" cy="2208675"/>
          </a:xfrm>
          <a:prstGeom prst="rect">
            <a:avLst/>
          </a:prstGeom>
          <a:noFill/>
          <a:ln>
            <a:noFill/>
          </a:ln>
        </p:spPr>
      </p:pic>
      <p:pic>
        <p:nvPicPr>
          <p:cNvPr id="229" name="Google Shape;229;p12" descr="JYSblue"/>
          <p:cNvPicPr preferRelativeResize="0"/>
          <p:nvPr/>
        </p:nvPicPr>
        <p:blipFill rotWithShape="1">
          <a:blip r:embed="rId6">
            <a:alphaModFix/>
          </a:blip>
          <a:srcRect/>
          <a:stretch/>
        </p:blipFill>
        <p:spPr>
          <a:xfrm>
            <a:off x="179402" y="188927"/>
            <a:ext cx="1331550" cy="1342925"/>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xEl>
                                              <p:pRg st="0" end="0"/>
                                            </p:txEl>
                                          </p:spTgt>
                                        </p:tgtEl>
                                        <p:attrNameLst>
                                          <p:attrName>style.visibility</p:attrName>
                                        </p:attrNameLst>
                                      </p:cBhvr>
                                      <p:to>
                                        <p:strVal val="visible"/>
                                      </p:to>
                                    </p:set>
                                    <p:animEffect transition="in" filter="fade">
                                      <p:cBhvr>
                                        <p:cTn id="7" dur="500"/>
                                        <p:tgtEl>
                                          <p:spTgt spid="2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
                                            <p:txEl>
                                              <p:pRg st="1" end="1"/>
                                            </p:txEl>
                                          </p:spTgt>
                                        </p:tgtEl>
                                        <p:attrNameLst>
                                          <p:attrName>style.visibility</p:attrName>
                                        </p:attrNameLst>
                                      </p:cBhvr>
                                      <p:to>
                                        <p:strVal val="visible"/>
                                      </p:to>
                                    </p:set>
                                    <p:animEffect transition="in" filter="fade">
                                      <p:cBhvr>
                                        <p:cTn id="12" dur="500"/>
                                        <p:tgtEl>
                                          <p:spTgt spid="2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4">
                                            <p:txEl>
                                              <p:pRg st="2" end="2"/>
                                            </p:txEl>
                                          </p:spTgt>
                                        </p:tgtEl>
                                        <p:attrNameLst>
                                          <p:attrName>style.visibility</p:attrName>
                                        </p:attrNameLst>
                                      </p:cBhvr>
                                      <p:to>
                                        <p:strVal val="visible"/>
                                      </p:to>
                                    </p:set>
                                    <p:animEffect transition="in" filter="fade">
                                      <p:cBhvr>
                                        <p:cTn id="17" dur="500"/>
                                        <p:tgtEl>
                                          <p:spTgt spid="2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4">
                                            <p:txEl>
                                              <p:pRg st="3" end="3"/>
                                            </p:txEl>
                                          </p:spTgt>
                                        </p:tgtEl>
                                        <p:attrNameLst>
                                          <p:attrName>style.visibility</p:attrName>
                                        </p:attrNameLst>
                                      </p:cBhvr>
                                      <p:to>
                                        <p:strVal val="visible"/>
                                      </p:to>
                                    </p:set>
                                    <p:animEffect transition="in" filter="fade">
                                      <p:cBhvr>
                                        <p:cTn id="22" dur="500"/>
                                        <p:tgtEl>
                                          <p:spTgt spid="2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latin typeface="Comic Sans MS"/>
                <a:ea typeface="Comic Sans MS"/>
                <a:cs typeface="Comic Sans MS"/>
                <a:sym typeface="Comic Sans MS"/>
              </a:rPr>
              <a:t>How you can help… </a:t>
            </a:r>
            <a:endParaRPr b="1">
              <a:latin typeface="Comic Sans MS"/>
              <a:ea typeface="Comic Sans MS"/>
              <a:cs typeface="Comic Sans MS"/>
              <a:sym typeface="Comic Sans MS"/>
            </a:endParaRPr>
          </a:p>
        </p:txBody>
      </p:sp>
      <p:pic>
        <p:nvPicPr>
          <p:cNvPr id="236" name="Google Shape;236;p8"/>
          <p:cNvPicPr preferRelativeResize="0"/>
          <p:nvPr/>
        </p:nvPicPr>
        <p:blipFill rotWithShape="1">
          <a:blip r:embed="rId3">
            <a:alphaModFix/>
          </a:blip>
          <a:srcRect/>
          <a:stretch/>
        </p:blipFill>
        <p:spPr>
          <a:xfrm rot="5400000">
            <a:off x="3361093" y="3700742"/>
            <a:ext cx="3364905" cy="2513293"/>
          </a:xfrm>
          <a:prstGeom prst="rect">
            <a:avLst/>
          </a:prstGeom>
          <a:noFill/>
          <a:ln>
            <a:noFill/>
          </a:ln>
        </p:spPr>
      </p:pic>
      <p:pic>
        <p:nvPicPr>
          <p:cNvPr id="237" name="Google Shape;237;p8"/>
          <p:cNvPicPr preferRelativeResize="0"/>
          <p:nvPr/>
        </p:nvPicPr>
        <p:blipFill rotWithShape="1">
          <a:blip r:embed="rId4">
            <a:alphaModFix/>
          </a:blip>
          <a:srcRect/>
          <a:stretch/>
        </p:blipFill>
        <p:spPr>
          <a:xfrm>
            <a:off x="6300192" y="1312863"/>
            <a:ext cx="2363111" cy="3162166"/>
          </a:xfrm>
          <a:prstGeom prst="rect">
            <a:avLst/>
          </a:prstGeom>
          <a:noFill/>
          <a:ln>
            <a:noFill/>
          </a:ln>
        </p:spPr>
      </p:pic>
      <p:pic>
        <p:nvPicPr>
          <p:cNvPr id="238" name="Google Shape;238;p8"/>
          <p:cNvPicPr preferRelativeResize="0"/>
          <p:nvPr/>
        </p:nvPicPr>
        <p:blipFill rotWithShape="1">
          <a:blip r:embed="rId5">
            <a:alphaModFix/>
          </a:blip>
          <a:srcRect l="23156" r="14367"/>
          <a:stretch/>
        </p:blipFill>
        <p:spPr>
          <a:xfrm rot="5400000">
            <a:off x="6517626" y="3627999"/>
            <a:ext cx="2223911" cy="2658780"/>
          </a:xfrm>
          <a:prstGeom prst="rect">
            <a:avLst/>
          </a:prstGeom>
          <a:noFill/>
          <a:ln>
            <a:noFill/>
          </a:ln>
        </p:spPr>
      </p:pic>
      <p:pic>
        <p:nvPicPr>
          <p:cNvPr id="239" name="Google Shape;239;p8"/>
          <p:cNvPicPr preferRelativeResize="0"/>
          <p:nvPr/>
        </p:nvPicPr>
        <p:blipFill rotWithShape="1">
          <a:blip r:embed="rId6">
            <a:alphaModFix/>
          </a:blip>
          <a:srcRect/>
          <a:stretch/>
        </p:blipFill>
        <p:spPr>
          <a:xfrm rot="5400000">
            <a:off x="3354358" y="1542862"/>
            <a:ext cx="2761974" cy="2062956"/>
          </a:xfrm>
          <a:prstGeom prst="rect">
            <a:avLst/>
          </a:prstGeom>
          <a:noFill/>
          <a:ln>
            <a:noFill/>
          </a:ln>
        </p:spPr>
      </p:pic>
      <p:pic>
        <p:nvPicPr>
          <p:cNvPr id="240" name="Google Shape;240;p8" descr="JYSblue"/>
          <p:cNvPicPr preferRelativeResize="0"/>
          <p:nvPr/>
        </p:nvPicPr>
        <p:blipFill rotWithShape="1">
          <a:blip r:embed="rId7">
            <a:alphaModFix/>
          </a:blip>
          <a:srcRect/>
          <a:stretch/>
        </p:blipFill>
        <p:spPr>
          <a:xfrm>
            <a:off x="179402" y="188927"/>
            <a:ext cx="1331550" cy="1342925"/>
          </a:xfrm>
          <a:prstGeom prst="rect">
            <a:avLst/>
          </a:prstGeom>
          <a:noFill/>
          <a:ln>
            <a:noFill/>
          </a:ln>
        </p:spPr>
      </p:pic>
      <p:sp>
        <p:nvSpPr>
          <p:cNvPr id="241" name="Google Shape;241;p8"/>
          <p:cNvSpPr txBox="1"/>
          <p:nvPr/>
        </p:nvSpPr>
        <p:spPr>
          <a:xfrm>
            <a:off x="0" y="1475725"/>
            <a:ext cx="3786900" cy="58182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None/>
            </a:pPr>
            <a:r>
              <a:rPr lang="en-US" sz="1200" b="1">
                <a:solidFill>
                  <a:schemeClr val="dk1"/>
                </a:solidFill>
                <a:latin typeface="Comic Sans MS"/>
                <a:ea typeface="Comic Sans MS"/>
                <a:cs typeface="Comic Sans MS"/>
                <a:sym typeface="Comic Sans MS"/>
              </a:rPr>
              <a:t>Sing with your child (nursery rhymes are a great place to start). </a:t>
            </a:r>
            <a:endParaRPr sz="12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1200" b="1">
              <a:solidFill>
                <a:schemeClr val="dk1"/>
              </a:solidFill>
              <a:latin typeface="Comic Sans MS"/>
              <a:ea typeface="Comic Sans MS"/>
              <a:cs typeface="Comic Sans MS"/>
              <a:sym typeface="Comic Sans MS"/>
            </a:endParaRPr>
          </a:p>
          <a:p>
            <a:pPr marL="0" lvl="0" indent="0" algn="l" rtl="0">
              <a:spcBef>
                <a:spcPts val="360"/>
              </a:spcBef>
              <a:spcAft>
                <a:spcPts val="0"/>
              </a:spcAft>
              <a:buNone/>
            </a:pPr>
            <a:r>
              <a:rPr lang="en-US" sz="1200" b="1">
                <a:solidFill>
                  <a:schemeClr val="dk1"/>
                </a:solidFill>
                <a:latin typeface="Comic Sans MS"/>
                <a:ea typeface="Comic Sans MS"/>
                <a:cs typeface="Comic Sans MS"/>
                <a:sym typeface="Comic Sans MS"/>
              </a:rPr>
              <a:t>Read with them every day, </a:t>
            </a:r>
            <a:r>
              <a:rPr lang="en-US" sz="1200">
                <a:solidFill>
                  <a:schemeClr val="dk1"/>
                </a:solidFill>
                <a:latin typeface="Comic Sans MS"/>
                <a:ea typeface="Comic Sans MS"/>
                <a:cs typeface="Comic Sans MS"/>
                <a:sym typeface="Comic Sans MS"/>
              </a:rPr>
              <a:t>encourage them to talk about the pictures in the book or to guess how they think the story is going to end, or ask them how they think the characters might be feeling- happy/ sad. Foster a love of reading early!</a:t>
            </a:r>
            <a:endParaRPr sz="12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1200">
              <a:solidFill>
                <a:schemeClr val="dk1"/>
              </a:solidFill>
              <a:latin typeface="Comic Sans MS"/>
              <a:ea typeface="Comic Sans MS"/>
              <a:cs typeface="Comic Sans MS"/>
              <a:sym typeface="Comic Sans MS"/>
            </a:endParaRPr>
          </a:p>
          <a:p>
            <a:pPr marL="0" lvl="0" indent="0" algn="l" rtl="0">
              <a:spcBef>
                <a:spcPts val="360"/>
              </a:spcBef>
              <a:spcAft>
                <a:spcPts val="0"/>
              </a:spcAft>
              <a:buNone/>
            </a:pPr>
            <a:r>
              <a:rPr lang="en-US" sz="1200">
                <a:solidFill>
                  <a:schemeClr val="dk1"/>
                </a:solidFill>
                <a:latin typeface="Comic Sans MS"/>
                <a:ea typeface="Comic Sans MS"/>
                <a:cs typeface="Comic Sans MS"/>
                <a:sym typeface="Comic Sans MS"/>
              </a:rPr>
              <a:t>Help them to </a:t>
            </a:r>
            <a:r>
              <a:rPr lang="en-US" sz="1200" b="1">
                <a:solidFill>
                  <a:schemeClr val="dk1"/>
                </a:solidFill>
                <a:latin typeface="Comic Sans MS"/>
                <a:ea typeface="Comic Sans MS"/>
                <a:cs typeface="Comic Sans MS"/>
                <a:sym typeface="Comic Sans MS"/>
              </a:rPr>
              <a:t>recognise their name (so they can identify their belongs and coat peg etc),</a:t>
            </a:r>
            <a:r>
              <a:rPr lang="en-US" sz="1200">
                <a:solidFill>
                  <a:schemeClr val="dk1"/>
                </a:solidFill>
                <a:latin typeface="Comic Sans MS"/>
                <a:ea typeface="Comic Sans MS"/>
                <a:cs typeface="Comic Sans MS"/>
                <a:sym typeface="Comic Sans MS"/>
              </a:rPr>
              <a:t> even write their name if they are showing an interest in mark making/ writing, but there is absolutely no need to do this if your child does not seem interested as this will all be taught when they come to school. If you are teaching them to write their name, please only a capital letter at the beginning, not the whole name in capitals. </a:t>
            </a:r>
            <a:endParaRPr sz="12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1200" b="1">
              <a:solidFill>
                <a:schemeClr val="dk1"/>
              </a:solidFill>
              <a:latin typeface="Comic Sans MS"/>
              <a:ea typeface="Comic Sans MS"/>
              <a:cs typeface="Comic Sans MS"/>
              <a:sym typeface="Comic Sans MS"/>
            </a:endParaRPr>
          </a:p>
          <a:p>
            <a:pPr marL="0" lvl="0" indent="0" algn="l" rtl="0">
              <a:spcBef>
                <a:spcPts val="360"/>
              </a:spcBef>
              <a:spcAft>
                <a:spcPts val="0"/>
              </a:spcAft>
              <a:buNone/>
            </a:pPr>
            <a:r>
              <a:rPr lang="en-US" sz="1200" b="1">
                <a:solidFill>
                  <a:schemeClr val="dk1"/>
                </a:solidFill>
                <a:latin typeface="Comic Sans MS"/>
                <a:ea typeface="Comic Sans MS"/>
                <a:cs typeface="Comic Sans MS"/>
                <a:sym typeface="Comic Sans MS"/>
              </a:rPr>
              <a:t>Encourage them to be as independent as possible - </a:t>
            </a:r>
            <a:r>
              <a:rPr lang="en-US" sz="1200">
                <a:solidFill>
                  <a:schemeClr val="dk1"/>
                </a:solidFill>
                <a:latin typeface="Comic Sans MS"/>
                <a:ea typeface="Comic Sans MS"/>
                <a:cs typeface="Comic Sans MS"/>
                <a:sym typeface="Comic Sans MS"/>
              </a:rPr>
              <a:t>so help them to learn to put their shoes and coat on independently, to get </a:t>
            </a:r>
            <a:r>
              <a:rPr lang="en-US" sz="1200" b="1">
                <a:solidFill>
                  <a:schemeClr val="dk1"/>
                </a:solidFill>
                <a:latin typeface="Comic Sans MS"/>
                <a:ea typeface="Comic Sans MS"/>
                <a:cs typeface="Comic Sans MS"/>
                <a:sym typeface="Comic Sans MS"/>
              </a:rPr>
              <a:t>undressed or dressed. </a:t>
            </a:r>
            <a:r>
              <a:rPr lang="en-US" sz="1200">
                <a:solidFill>
                  <a:schemeClr val="dk1"/>
                </a:solidFill>
                <a:latin typeface="Comic Sans MS"/>
                <a:ea typeface="Comic Sans MS"/>
                <a:cs typeface="Comic Sans MS"/>
                <a:sym typeface="Comic Sans MS"/>
              </a:rPr>
              <a:t>This will really help them when they start to change for P.E and when changing into wet weather gear. Play musical get changed as a family! Encourage your child to be able to verbalise their needs. </a:t>
            </a:r>
            <a:endParaRPr sz="1200">
              <a:solidFill>
                <a:schemeClr val="dk1"/>
              </a:solidFill>
              <a:latin typeface="Comic Sans MS"/>
              <a:ea typeface="Comic Sans MS"/>
              <a:cs typeface="Comic Sans MS"/>
              <a:sym typeface="Comic Sans MS"/>
            </a:endParaRPr>
          </a:p>
          <a:p>
            <a:pPr marL="0" lvl="0" indent="0" algn="l" rtl="0">
              <a:spcBef>
                <a:spcPts val="0"/>
              </a:spcBef>
              <a:spcAft>
                <a:spcPts val="0"/>
              </a:spcAft>
              <a:buNone/>
            </a:pPr>
            <a:endParaRPr sz="1200">
              <a:solidFill>
                <a:schemeClr val="dk1"/>
              </a:solidFill>
              <a:latin typeface="Comic Sans MS"/>
              <a:ea typeface="Comic Sans MS"/>
              <a:cs typeface="Comic Sans MS"/>
              <a:sym typeface="Comic Sans MS"/>
            </a:endParaRPr>
          </a:p>
          <a:p>
            <a:pPr marL="0" lvl="0" indent="0" algn="l" rtl="0">
              <a:spcBef>
                <a:spcPts val="0"/>
              </a:spcBef>
              <a:spcAft>
                <a:spcPts val="0"/>
              </a:spcAft>
              <a:buNone/>
            </a:pPr>
            <a:endParaRPr sz="1200">
              <a:solidFill>
                <a:schemeClr val="dk1"/>
              </a:solidFill>
            </a:endParaRPr>
          </a:p>
        </p:txBody>
      </p:sp>
      <p:pic>
        <p:nvPicPr>
          <p:cNvPr id="242" name="Google Shape;242;p8"/>
          <p:cNvPicPr preferRelativeResize="0"/>
          <p:nvPr/>
        </p:nvPicPr>
        <p:blipFill rotWithShape="1">
          <a:blip r:embed="rId8">
            <a:alphaModFix/>
          </a:blip>
          <a:srcRect/>
          <a:stretch/>
        </p:blipFill>
        <p:spPr>
          <a:xfrm>
            <a:off x="5639426" y="5018624"/>
            <a:ext cx="1331550" cy="1782749"/>
          </a:xfrm>
          <a:prstGeom prst="rect">
            <a:avLst/>
          </a:prstGeom>
          <a:noFill/>
          <a:ln>
            <a:noFill/>
          </a:ln>
        </p:spPr>
      </p:pic>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t> </a:t>
            </a:r>
            <a:endParaRPr b="1"/>
          </a:p>
        </p:txBody>
      </p:sp>
      <p:sp>
        <p:nvSpPr>
          <p:cNvPr id="249" name="Google Shape;249;p13"/>
          <p:cNvSpPr txBox="1">
            <a:spLocks noGrp="1"/>
          </p:cNvSpPr>
          <p:nvPr>
            <p:ph type="body" idx="1"/>
          </p:nvPr>
        </p:nvSpPr>
        <p:spPr>
          <a:xfrm>
            <a:off x="179388" y="1600200"/>
            <a:ext cx="8736590" cy="45259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Arial"/>
              <a:buNone/>
            </a:pPr>
            <a:r>
              <a:rPr lang="en-US" sz="2800">
                <a:latin typeface="Comic Sans MS"/>
                <a:ea typeface="Comic Sans MS"/>
                <a:cs typeface="Comic Sans MS"/>
                <a:sym typeface="Comic Sans MS"/>
              </a:rPr>
              <a:t>Friends of JYS (PTA) organise lots of fantastic events over the year to raise money to directly benefit our children. They are always keen for more helpers!</a:t>
            </a:r>
            <a:endParaRPr sz="2800">
              <a:latin typeface="Comic Sans MS"/>
              <a:ea typeface="Comic Sans MS"/>
              <a:cs typeface="Comic Sans MS"/>
              <a:sym typeface="Comic Sans MS"/>
            </a:endParaRPr>
          </a:p>
        </p:txBody>
      </p:sp>
      <p:sp>
        <p:nvSpPr>
          <p:cNvPr id="250" name="Google Shape;250;p13"/>
          <p:cNvSpPr/>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chemeClr val="dk2"/>
                </a:solidFill>
                <a:latin typeface="Comic Sans MS"/>
                <a:ea typeface="Comic Sans MS"/>
                <a:cs typeface="Comic Sans MS"/>
                <a:sym typeface="Comic Sans MS"/>
              </a:rPr>
              <a:t> Become part of the community</a:t>
            </a:r>
            <a:endParaRPr sz="4400" b="1" i="0" u="none" strike="noStrike" cap="none">
              <a:solidFill>
                <a:schemeClr val="dk2"/>
              </a:solidFill>
              <a:latin typeface="Comic Sans MS"/>
              <a:ea typeface="Comic Sans MS"/>
              <a:cs typeface="Comic Sans MS"/>
              <a:sym typeface="Comic Sans MS"/>
            </a:endParaRPr>
          </a:p>
        </p:txBody>
      </p:sp>
      <p:pic>
        <p:nvPicPr>
          <p:cNvPr id="251" name="Google Shape;251;p13"/>
          <p:cNvPicPr preferRelativeResize="0"/>
          <p:nvPr/>
        </p:nvPicPr>
        <p:blipFill rotWithShape="1">
          <a:blip r:embed="rId3">
            <a:alphaModFix/>
          </a:blip>
          <a:srcRect/>
          <a:stretch/>
        </p:blipFill>
        <p:spPr>
          <a:xfrm>
            <a:off x="5334885" y="3055175"/>
            <a:ext cx="2693500" cy="3589580"/>
          </a:xfrm>
          <a:prstGeom prst="rect">
            <a:avLst/>
          </a:prstGeom>
          <a:noFill/>
          <a:ln>
            <a:noFill/>
          </a:ln>
        </p:spPr>
      </p:pic>
      <p:pic>
        <p:nvPicPr>
          <p:cNvPr id="252" name="Google Shape;252;p13"/>
          <p:cNvPicPr preferRelativeResize="0"/>
          <p:nvPr/>
        </p:nvPicPr>
        <p:blipFill rotWithShape="1">
          <a:blip r:embed="rId4">
            <a:alphaModFix/>
          </a:blip>
          <a:srcRect/>
          <a:stretch/>
        </p:blipFill>
        <p:spPr>
          <a:xfrm>
            <a:off x="696678" y="3357655"/>
            <a:ext cx="3995936" cy="2984618"/>
          </a:xfrm>
          <a:prstGeom prst="rect">
            <a:avLst/>
          </a:prstGeom>
          <a:noFill/>
          <a:ln>
            <a:noFill/>
          </a:ln>
        </p:spPr>
      </p:pic>
      <p:pic>
        <p:nvPicPr>
          <p:cNvPr id="253" name="Google Shape;253;p13" descr="JYSblue"/>
          <p:cNvPicPr preferRelativeResize="0"/>
          <p:nvPr/>
        </p:nvPicPr>
        <p:blipFill rotWithShape="1">
          <a:blip r:embed="rId5">
            <a:alphaModFix/>
          </a:blip>
          <a:srcRect/>
          <a:stretch/>
        </p:blipFill>
        <p:spPr>
          <a:xfrm>
            <a:off x="179402" y="188927"/>
            <a:ext cx="1331550" cy="1342925"/>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animEffect transition="in" filter="fade">
                                      <p:cBhvr>
                                        <p:cTn id="7" dur="500"/>
                                        <p:tgtEl>
                                          <p:spTgt spid="2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latin typeface="Comic Sans MS"/>
                <a:ea typeface="Comic Sans MS"/>
                <a:cs typeface="Comic Sans MS"/>
                <a:sym typeface="Comic Sans MS"/>
              </a:rPr>
              <a:t>Final notes</a:t>
            </a:r>
            <a:endParaRPr b="1">
              <a:latin typeface="Comic Sans MS"/>
              <a:ea typeface="Comic Sans MS"/>
              <a:cs typeface="Comic Sans MS"/>
              <a:sym typeface="Comic Sans MS"/>
            </a:endParaRPr>
          </a:p>
        </p:txBody>
      </p:sp>
      <p:sp>
        <p:nvSpPr>
          <p:cNvPr id="260" name="Google Shape;260;p14"/>
          <p:cNvSpPr txBox="1">
            <a:spLocks noGrp="1"/>
          </p:cNvSpPr>
          <p:nvPr>
            <p:ph type="body" idx="1"/>
          </p:nvPr>
        </p:nvSpPr>
        <p:spPr>
          <a:xfrm>
            <a:off x="394494" y="1330577"/>
            <a:ext cx="4038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Comic Sans MS"/>
              <a:buChar char="•"/>
            </a:pPr>
            <a:r>
              <a:rPr lang="en-US" sz="2800">
                <a:latin typeface="Comic Sans MS"/>
                <a:ea typeface="Comic Sans MS"/>
                <a:cs typeface="Comic Sans MS"/>
                <a:sym typeface="Comic Sans MS"/>
              </a:rPr>
              <a:t>Please return booklets/forms by Wednesday 3rd July.  </a:t>
            </a:r>
            <a:endParaRPr>
              <a:latin typeface="Comic Sans MS"/>
              <a:ea typeface="Comic Sans MS"/>
              <a:cs typeface="Comic Sans MS"/>
              <a:sym typeface="Comic Sans MS"/>
            </a:endParaRPr>
          </a:p>
          <a:p>
            <a:pPr marL="342900" lvl="0" indent="-342900" algn="l" rtl="0">
              <a:lnSpc>
                <a:spcPct val="100000"/>
              </a:lnSpc>
              <a:spcBef>
                <a:spcPts val="560"/>
              </a:spcBef>
              <a:spcAft>
                <a:spcPts val="0"/>
              </a:spcAft>
              <a:buClr>
                <a:schemeClr val="dk1"/>
              </a:buClr>
              <a:buSzPts val="2800"/>
              <a:buFont typeface="Comic Sans MS"/>
              <a:buChar char="•"/>
            </a:pPr>
            <a:r>
              <a:rPr lang="en-US" sz="2800">
                <a:latin typeface="Comic Sans MS"/>
                <a:ea typeface="Comic Sans MS"/>
                <a:cs typeface="Comic Sans MS"/>
                <a:sym typeface="Comic Sans MS"/>
              </a:rPr>
              <a:t>Any questions? Please email to </a:t>
            </a:r>
            <a:r>
              <a:rPr lang="en-US" sz="2800" u="sng">
                <a:solidFill>
                  <a:schemeClr val="hlink"/>
                </a:solidFill>
                <a:latin typeface="Comic Sans MS"/>
                <a:ea typeface="Comic Sans MS"/>
                <a:cs typeface="Comic Sans MS"/>
                <a:sym typeface="Comic Sans MS"/>
                <a:hlinkClick r:id="rId3"/>
              </a:rPr>
              <a:t>office@jys.org.uk</a:t>
            </a:r>
            <a:endParaRPr>
              <a:latin typeface="Comic Sans MS"/>
              <a:ea typeface="Comic Sans MS"/>
              <a:cs typeface="Comic Sans MS"/>
              <a:sym typeface="Comic Sans MS"/>
            </a:endParaRPr>
          </a:p>
          <a:p>
            <a:pPr marL="342900" lvl="0" indent="-342900" algn="l" rtl="0">
              <a:lnSpc>
                <a:spcPct val="100000"/>
              </a:lnSpc>
              <a:spcBef>
                <a:spcPts val="560"/>
              </a:spcBef>
              <a:spcAft>
                <a:spcPts val="0"/>
              </a:spcAft>
              <a:buClr>
                <a:schemeClr val="dk1"/>
              </a:buClr>
              <a:buSzPts val="2800"/>
              <a:buFont typeface="Comic Sans MS"/>
              <a:buChar char="•"/>
            </a:pPr>
            <a:r>
              <a:rPr lang="en-US" sz="2800">
                <a:latin typeface="Comic Sans MS"/>
                <a:ea typeface="Comic Sans MS"/>
                <a:cs typeface="Comic Sans MS"/>
                <a:sym typeface="Comic Sans MS"/>
              </a:rPr>
              <a:t>Welcome to our school community!</a:t>
            </a:r>
            <a:endParaRPr sz="2800">
              <a:latin typeface="Comic Sans MS"/>
              <a:ea typeface="Comic Sans MS"/>
              <a:cs typeface="Comic Sans MS"/>
              <a:sym typeface="Comic Sans MS"/>
            </a:endParaRPr>
          </a:p>
        </p:txBody>
      </p:sp>
      <p:pic>
        <p:nvPicPr>
          <p:cNvPr id="261" name="Google Shape;261;p14"/>
          <p:cNvPicPr preferRelativeResize="0"/>
          <p:nvPr/>
        </p:nvPicPr>
        <p:blipFill rotWithShape="1">
          <a:blip r:embed="rId4">
            <a:alphaModFix/>
          </a:blip>
          <a:srcRect/>
          <a:stretch/>
        </p:blipFill>
        <p:spPr>
          <a:xfrm flipH="1">
            <a:off x="4572000" y="1430086"/>
            <a:ext cx="2093251" cy="2791001"/>
          </a:xfrm>
          <a:prstGeom prst="rect">
            <a:avLst/>
          </a:prstGeom>
          <a:noFill/>
          <a:ln>
            <a:noFill/>
          </a:ln>
        </p:spPr>
      </p:pic>
      <p:pic>
        <p:nvPicPr>
          <p:cNvPr id="262" name="Google Shape;262;p14"/>
          <p:cNvPicPr preferRelativeResize="0"/>
          <p:nvPr/>
        </p:nvPicPr>
        <p:blipFill rotWithShape="1">
          <a:blip r:embed="rId5">
            <a:alphaModFix/>
          </a:blip>
          <a:srcRect/>
          <a:stretch/>
        </p:blipFill>
        <p:spPr>
          <a:xfrm flipH="1">
            <a:off x="6665251" y="1124744"/>
            <a:ext cx="2436660" cy="3248880"/>
          </a:xfrm>
          <a:prstGeom prst="rect">
            <a:avLst/>
          </a:prstGeom>
          <a:noFill/>
          <a:ln>
            <a:noFill/>
          </a:ln>
        </p:spPr>
      </p:pic>
      <p:pic>
        <p:nvPicPr>
          <p:cNvPr id="263" name="Google Shape;263;p14"/>
          <p:cNvPicPr preferRelativeResize="0"/>
          <p:nvPr/>
        </p:nvPicPr>
        <p:blipFill rotWithShape="1">
          <a:blip r:embed="rId6">
            <a:alphaModFix/>
          </a:blip>
          <a:srcRect/>
          <a:stretch/>
        </p:blipFill>
        <p:spPr>
          <a:xfrm flipH="1">
            <a:off x="5265577" y="4161346"/>
            <a:ext cx="1933268" cy="2577690"/>
          </a:xfrm>
          <a:prstGeom prst="rect">
            <a:avLst/>
          </a:prstGeom>
          <a:noFill/>
          <a:ln>
            <a:noFill/>
          </a:ln>
        </p:spPr>
      </p:pic>
      <p:pic>
        <p:nvPicPr>
          <p:cNvPr id="264" name="Google Shape;264;p14"/>
          <p:cNvPicPr preferRelativeResize="0"/>
          <p:nvPr/>
        </p:nvPicPr>
        <p:blipFill rotWithShape="1">
          <a:blip r:embed="rId7">
            <a:alphaModFix/>
          </a:blip>
          <a:srcRect/>
          <a:stretch/>
        </p:blipFill>
        <p:spPr>
          <a:xfrm>
            <a:off x="7196020" y="4227230"/>
            <a:ext cx="1716493" cy="2298114"/>
          </a:xfrm>
          <a:prstGeom prst="rect">
            <a:avLst/>
          </a:prstGeom>
          <a:noFill/>
          <a:ln>
            <a:noFill/>
          </a:ln>
        </p:spPr>
      </p:pic>
      <p:pic>
        <p:nvPicPr>
          <p:cNvPr id="265" name="Google Shape;265;p14" descr="JYSblue"/>
          <p:cNvPicPr preferRelativeResize="0"/>
          <p:nvPr/>
        </p:nvPicPr>
        <p:blipFill rotWithShape="1">
          <a:blip r:embed="rId8">
            <a:alphaModFix/>
          </a:blip>
          <a:srcRect/>
          <a:stretch/>
        </p:blipFill>
        <p:spPr>
          <a:xfrm>
            <a:off x="179400" y="188925"/>
            <a:ext cx="1133318" cy="11430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animEffect transition="in" filter="fade">
                                      <p:cBhvr>
                                        <p:cTn id="7" dur="500"/>
                                        <p:tgtEl>
                                          <p:spTgt spid="26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0">
                                            <p:txEl>
                                              <p:pRg st="1" end="1"/>
                                            </p:txEl>
                                          </p:spTgt>
                                        </p:tgtEl>
                                        <p:attrNameLst>
                                          <p:attrName>style.visibility</p:attrName>
                                        </p:attrNameLst>
                                      </p:cBhvr>
                                      <p:to>
                                        <p:strVal val="visible"/>
                                      </p:to>
                                    </p:set>
                                    <p:animEffect transition="in" filter="fade">
                                      <p:cBhvr>
                                        <p:cTn id="10" dur="500"/>
                                        <p:tgtEl>
                                          <p:spTgt spid="26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0">
                                            <p:txEl>
                                              <p:pRg st="2" end="2"/>
                                            </p:txEl>
                                          </p:spTgt>
                                        </p:tgtEl>
                                        <p:attrNameLst>
                                          <p:attrName>style.visibility</p:attrName>
                                        </p:attrNameLst>
                                      </p:cBhvr>
                                      <p:to>
                                        <p:strVal val="visible"/>
                                      </p:to>
                                    </p:set>
                                    <p:animEffect transition="in" filter="fade">
                                      <p:cBhvr>
                                        <p:cTn id="13" dur="500"/>
                                        <p:tgtEl>
                                          <p:spTgt spid="2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txBox="1">
            <a:spLocks noGrp="1"/>
          </p:cNvSpPr>
          <p:nvPr>
            <p:ph type="title"/>
          </p:nvPr>
        </p:nvSpPr>
        <p:spPr>
          <a:xfrm>
            <a:off x="914400" y="2603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latin typeface="Comic Sans MS"/>
                <a:ea typeface="Comic Sans MS"/>
                <a:cs typeface="Comic Sans MS"/>
                <a:sym typeface="Comic Sans MS"/>
              </a:rPr>
              <a:t>Introductions</a:t>
            </a:r>
            <a:endParaRPr b="1">
              <a:latin typeface="Comic Sans MS"/>
              <a:ea typeface="Comic Sans MS"/>
              <a:cs typeface="Comic Sans MS"/>
              <a:sym typeface="Comic Sans MS"/>
            </a:endParaRPr>
          </a:p>
        </p:txBody>
      </p:sp>
      <p:pic>
        <p:nvPicPr>
          <p:cNvPr id="121" name="Google Shape;121;p2" descr="JYSblue"/>
          <p:cNvPicPr preferRelativeResize="0"/>
          <p:nvPr/>
        </p:nvPicPr>
        <p:blipFill rotWithShape="1">
          <a:blip r:embed="rId3">
            <a:alphaModFix/>
          </a:blip>
          <a:srcRect/>
          <a:stretch/>
        </p:blipFill>
        <p:spPr>
          <a:xfrm>
            <a:off x="179402" y="188927"/>
            <a:ext cx="1331550" cy="1342925"/>
          </a:xfrm>
          <a:prstGeom prst="rect">
            <a:avLst/>
          </a:prstGeom>
          <a:noFill/>
          <a:ln>
            <a:noFill/>
          </a:ln>
        </p:spPr>
      </p:pic>
      <p:pic>
        <p:nvPicPr>
          <p:cNvPr id="122" name="Google Shape;122;p2"/>
          <p:cNvPicPr preferRelativeResize="0"/>
          <p:nvPr/>
        </p:nvPicPr>
        <p:blipFill rotWithShape="1">
          <a:blip r:embed="rId4">
            <a:alphaModFix/>
          </a:blip>
          <a:srcRect l="47232" t="30313" r="30076" b="11608"/>
          <a:stretch/>
        </p:blipFill>
        <p:spPr>
          <a:xfrm>
            <a:off x="324754" y="1516075"/>
            <a:ext cx="1582934" cy="2277882"/>
          </a:xfrm>
          <a:prstGeom prst="rect">
            <a:avLst/>
          </a:prstGeom>
          <a:noFill/>
          <a:ln>
            <a:noFill/>
          </a:ln>
        </p:spPr>
      </p:pic>
      <p:pic>
        <p:nvPicPr>
          <p:cNvPr id="123" name="Google Shape;123;p2"/>
          <p:cNvPicPr preferRelativeResize="0"/>
          <p:nvPr/>
        </p:nvPicPr>
        <p:blipFill rotWithShape="1">
          <a:blip r:embed="rId5">
            <a:alphaModFix/>
          </a:blip>
          <a:srcRect l="48340" t="30313" r="31183" b="12593"/>
          <a:stretch/>
        </p:blipFill>
        <p:spPr>
          <a:xfrm>
            <a:off x="70263" y="3906671"/>
            <a:ext cx="1837448" cy="2880321"/>
          </a:xfrm>
          <a:prstGeom prst="rect">
            <a:avLst/>
          </a:prstGeom>
          <a:noFill/>
          <a:ln>
            <a:noFill/>
          </a:ln>
        </p:spPr>
      </p:pic>
      <p:pic>
        <p:nvPicPr>
          <p:cNvPr id="124" name="Google Shape;124;p2"/>
          <p:cNvPicPr preferRelativeResize="0"/>
          <p:nvPr/>
        </p:nvPicPr>
        <p:blipFill rotWithShape="1">
          <a:blip r:embed="rId6">
            <a:alphaModFix/>
          </a:blip>
          <a:srcRect/>
          <a:stretch/>
        </p:blipFill>
        <p:spPr>
          <a:xfrm>
            <a:off x="5443979" y="1212224"/>
            <a:ext cx="3270996" cy="2880325"/>
          </a:xfrm>
          <a:prstGeom prst="rect">
            <a:avLst/>
          </a:prstGeom>
          <a:noFill/>
          <a:ln>
            <a:noFill/>
          </a:ln>
        </p:spPr>
      </p:pic>
      <p:pic>
        <p:nvPicPr>
          <p:cNvPr id="125" name="Google Shape;125;p2"/>
          <p:cNvPicPr preferRelativeResize="0"/>
          <p:nvPr/>
        </p:nvPicPr>
        <p:blipFill rotWithShape="1">
          <a:blip r:embed="rId7">
            <a:alphaModFix/>
          </a:blip>
          <a:srcRect/>
          <a:stretch/>
        </p:blipFill>
        <p:spPr>
          <a:xfrm>
            <a:off x="2060098" y="1263925"/>
            <a:ext cx="2204578" cy="2880325"/>
          </a:xfrm>
          <a:prstGeom prst="rect">
            <a:avLst/>
          </a:prstGeom>
          <a:noFill/>
          <a:ln>
            <a:noFill/>
          </a:ln>
        </p:spPr>
      </p:pic>
      <p:pic>
        <p:nvPicPr>
          <p:cNvPr id="126" name="Google Shape;126;p2"/>
          <p:cNvPicPr preferRelativeResize="0"/>
          <p:nvPr/>
        </p:nvPicPr>
        <p:blipFill rotWithShape="1">
          <a:blip r:embed="rId8">
            <a:alphaModFix/>
          </a:blip>
          <a:srcRect/>
          <a:stretch/>
        </p:blipFill>
        <p:spPr>
          <a:xfrm>
            <a:off x="4157526" y="4289026"/>
            <a:ext cx="2913725" cy="2358075"/>
          </a:xfrm>
          <a:prstGeom prst="rect">
            <a:avLst/>
          </a:prstGeom>
          <a:noFill/>
          <a:ln>
            <a:noFill/>
          </a:ln>
        </p:spPr>
      </p:pic>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p:cNvSpPr txBox="1">
            <a:spLocks noGrp="1"/>
          </p:cNvSpPr>
          <p:nvPr>
            <p:ph type="title"/>
          </p:nvPr>
        </p:nvSpPr>
        <p:spPr>
          <a:xfrm>
            <a:off x="457200" y="274638"/>
            <a:ext cx="8483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latin typeface="Comic Sans MS"/>
                <a:ea typeface="Comic Sans MS"/>
                <a:cs typeface="Comic Sans MS"/>
                <a:sym typeface="Comic Sans MS"/>
              </a:rPr>
              <a:t>Reception Class </a:t>
            </a:r>
            <a:endParaRPr b="1">
              <a:latin typeface="Comic Sans MS"/>
              <a:ea typeface="Comic Sans MS"/>
              <a:cs typeface="Comic Sans MS"/>
              <a:sym typeface="Comic Sans MS"/>
            </a:endParaRPr>
          </a:p>
        </p:txBody>
      </p:sp>
      <p:sp>
        <p:nvSpPr>
          <p:cNvPr id="133" name="Google Shape;133;p3"/>
          <p:cNvSpPr txBox="1">
            <a:spLocks noGrp="1"/>
          </p:cNvSpPr>
          <p:nvPr>
            <p:ph type="body" idx="1"/>
          </p:nvPr>
        </p:nvSpPr>
        <p:spPr>
          <a:xfrm>
            <a:off x="457200" y="1600200"/>
            <a:ext cx="3952875" cy="452596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sz="2800" u="sng">
                <a:latin typeface="Comic Sans MS"/>
                <a:ea typeface="Comic Sans MS"/>
                <a:cs typeface="Comic Sans MS"/>
                <a:sym typeface="Comic Sans MS"/>
              </a:rPr>
              <a:t>School Values</a:t>
            </a:r>
            <a:endParaRPr>
              <a:latin typeface="Comic Sans MS"/>
              <a:ea typeface="Comic Sans MS"/>
              <a:cs typeface="Comic Sans MS"/>
              <a:sym typeface="Comic Sans MS"/>
            </a:endParaRPr>
          </a:p>
          <a:p>
            <a:pPr marL="0" lvl="0" indent="0" algn="ctr" rtl="0">
              <a:lnSpc>
                <a:spcPct val="100000"/>
              </a:lnSpc>
              <a:spcBef>
                <a:spcPts val="560"/>
              </a:spcBef>
              <a:spcAft>
                <a:spcPts val="0"/>
              </a:spcAft>
              <a:buClr>
                <a:schemeClr val="dk1"/>
              </a:buClr>
              <a:buSzPts val="2800"/>
              <a:buFont typeface="Arial"/>
              <a:buNone/>
            </a:pPr>
            <a:r>
              <a:rPr lang="en-US" sz="2800">
                <a:latin typeface="Comic Sans MS"/>
                <a:ea typeface="Comic Sans MS"/>
                <a:cs typeface="Comic Sans MS"/>
                <a:sym typeface="Comic Sans MS"/>
              </a:rPr>
              <a:t>Aspire ~ Respect ~ Enjoy</a:t>
            </a:r>
            <a:endParaRPr>
              <a:latin typeface="Comic Sans MS"/>
              <a:ea typeface="Comic Sans MS"/>
              <a:cs typeface="Comic Sans MS"/>
              <a:sym typeface="Comic Sans MS"/>
            </a:endParaRPr>
          </a:p>
          <a:p>
            <a:pPr marL="342900" lvl="0" indent="-342900" algn="ctr" rtl="0">
              <a:lnSpc>
                <a:spcPct val="100000"/>
              </a:lnSpc>
              <a:spcBef>
                <a:spcPts val="560"/>
              </a:spcBef>
              <a:spcAft>
                <a:spcPts val="0"/>
              </a:spcAft>
              <a:buClr>
                <a:schemeClr val="dk1"/>
              </a:buClr>
              <a:buSzPts val="2800"/>
              <a:buFont typeface="Arial"/>
              <a:buNone/>
            </a:pPr>
            <a:endParaRPr sz="2800" u="sng">
              <a:latin typeface="Comic Sans MS"/>
              <a:ea typeface="Comic Sans MS"/>
              <a:cs typeface="Comic Sans MS"/>
              <a:sym typeface="Comic Sans MS"/>
            </a:endParaRPr>
          </a:p>
          <a:p>
            <a:pPr marL="342900" lvl="0" indent="-342900" algn="ctr" rtl="0">
              <a:lnSpc>
                <a:spcPct val="100000"/>
              </a:lnSpc>
              <a:spcBef>
                <a:spcPts val="560"/>
              </a:spcBef>
              <a:spcAft>
                <a:spcPts val="0"/>
              </a:spcAft>
              <a:buClr>
                <a:schemeClr val="dk1"/>
              </a:buClr>
              <a:buSzPts val="2800"/>
              <a:buFont typeface="Arial"/>
              <a:buNone/>
            </a:pPr>
            <a:r>
              <a:rPr lang="en-US" sz="2800" u="sng">
                <a:latin typeface="Comic Sans MS"/>
                <a:ea typeface="Comic Sans MS"/>
                <a:cs typeface="Comic Sans MS"/>
                <a:sym typeface="Comic Sans MS"/>
              </a:rPr>
              <a:t>School Aims</a:t>
            </a:r>
            <a:endParaRPr>
              <a:latin typeface="Comic Sans MS"/>
              <a:ea typeface="Comic Sans MS"/>
              <a:cs typeface="Comic Sans MS"/>
              <a:sym typeface="Comic Sans MS"/>
            </a:endParaRPr>
          </a:p>
          <a:p>
            <a:pPr marL="0" lvl="0" indent="0" algn="l" rtl="0">
              <a:lnSpc>
                <a:spcPct val="100000"/>
              </a:lnSpc>
              <a:spcBef>
                <a:spcPts val="560"/>
              </a:spcBef>
              <a:spcAft>
                <a:spcPts val="0"/>
              </a:spcAft>
              <a:buClr>
                <a:schemeClr val="dk1"/>
              </a:buClr>
              <a:buSzPts val="2800"/>
              <a:buFont typeface="Arial"/>
              <a:buNone/>
            </a:pPr>
            <a:r>
              <a:rPr lang="en-US" sz="2800">
                <a:latin typeface="Comic Sans MS"/>
                <a:ea typeface="Comic Sans MS"/>
                <a:cs typeface="Comic Sans MS"/>
                <a:sym typeface="Comic Sans MS"/>
              </a:rPr>
              <a:t>Provide a happy and safe environment where everyone is valued and respected.</a:t>
            </a:r>
            <a:endParaRPr>
              <a:latin typeface="Comic Sans MS"/>
              <a:ea typeface="Comic Sans MS"/>
              <a:cs typeface="Comic Sans MS"/>
              <a:sym typeface="Comic Sans MS"/>
            </a:endParaRPr>
          </a:p>
          <a:p>
            <a:pPr marL="0" lvl="0" indent="0" algn="l" rtl="0">
              <a:lnSpc>
                <a:spcPct val="100000"/>
              </a:lnSpc>
              <a:spcBef>
                <a:spcPts val="560"/>
              </a:spcBef>
              <a:spcAft>
                <a:spcPts val="0"/>
              </a:spcAft>
              <a:buClr>
                <a:schemeClr val="dk1"/>
              </a:buClr>
              <a:buSzPts val="2800"/>
              <a:buFont typeface="Arial"/>
              <a:buNone/>
            </a:pPr>
            <a:endParaRPr sz="2800">
              <a:latin typeface="Arial"/>
              <a:ea typeface="Arial"/>
              <a:cs typeface="Arial"/>
              <a:sym typeface="Arial"/>
            </a:endParaRPr>
          </a:p>
          <a:p>
            <a:pPr marL="0" lvl="0" indent="0" algn="l" rtl="0">
              <a:lnSpc>
                <a:spcPct val="100000"/>
              </a:lnSpc>
              <a:spcBef>
                <a:spcPts val="560"/>
              </a:spcBef>
              <a:spcAft>
                <a:spcPts val="0"/>
              </a:spcAft>
              <a:buClr>
                <a:schemeClr val="dk1"/>
              </a:buClr>
              <a:buSzPts val="2800"/>
              <a:buFont typeface="Arial"/>
              <a:buNone/>
            </a:pPr>
            <a:endParaRPr sz="2800">
              <a:latin typeface="Arial"/>
              <a:ea typeface="Arial"/>
              <a:cs typeface="Arial"/>
              <a:sym typeface="Arial"/>
            </a:endParaRPr>
          </a:p>
        </p:txBody>
      </p:sp>
      <p:pic>
        <p:nvPicPr>
          <p:cNvPr id="134" name="Google Shape;134;p3"/>
          <p:cNvPicPr preferRelativeResize="0"/>
          <p:nvPr/>
        </p:nvPicPr>
        <p:blipFill rotWithShape="1">
          <a:blip r:embed="rId3">
            <a:alphaModFix/>
          </a:blip>
          <a:srcRect/>
          <a:stretch/>
        </p:blipFill>
        <p:spPr>
          <a:xfrm>
            <a:off x="5148064" y="1217083"/>
            <a:ext cx="3163887" cy="4230687"/>
          </a:xfrm>
          <a:prstGeom prst="rect">
            <a:avLst/>
          </a:prstGeom>
          <a:noFill/>
          <a:ln>
            <a:noFill/>
          </a:ln>
        </p:spPr>
      </p:pic>
      <p:pic>
        <p:nvPicPr>
          <p:cNvPr id="135" name="Google Shape;135;p3"/>
          <p:cNvPicPr preferRelativeResize="0"/>
          <p:nvPr/>
        </p:nvPicPr>
        <p:blipFill rotWithShape="1">
          <a:blip r:embed="rId4">
            <a:alphaModFix/>
          </a:blip>
          <a:srcRect/>
          <a:stretch/>
        </p:blipFill>
        <p:spPr>
          <a:xfrm>
            <a:off x="4519215" y="4163700"/>
            <a:ext cx="3042275" cy="2397141"/>
          </a:xfrm>
          <a:prstGeom prst="rect">
            <a:avLst/>
          </a:prstGeom>
          <a:noFill/>
          <a:ln>
            <a:noFill/>
          </a:ln>
        </p:spPr>
      </p:pic>
      <p:pic>
        <p:nvPicPr>
          <p:cNvPr id="136" name="Google Shape;136;p3"/>
          <p:cNvPicPr preferRelativeResize="0"/>
          <p:nvPr/>
        </p:nvPicPr>
        <p:blipFill rotWithShape="1">
          <a:blip r:embed="rId5">
            <a:alphaModFix/>
          </a:blip>
          <a:srcRect/>
          <a:stretch/>
        </p:blipFill>
        <p:spPr>
          <a:xfrm rot="5400000">
            <a:off x="6597511" y="4139793"/>
            <a:ext cx="2771800" cy="2070295"/>
          </a:xfrm>
          <a:prstGeom prst="rect">
            <a:avLst/>
          </a:prstGeom>
          <a:noFill/>
          <a:ln>
            <a:noFill/>
          </a:ln>
        </p:spPr>
      </p:pic>
      <p:pic>
        <p:nvPicPr>
          <p:cNvPr id="137" name="Google Shape;137;p3" descr="JYSblue"/>
          <p:cNvPicPr preferRelativeResize="0"/>
          <p:nvPr/>
        </p:nvPicPr>
        <p:blipFill rotWithShape="1">
          <a:blip r:embed="rId6">
            <a:alphaModFix/>
          </a:blip>
          <a:srcRect/>
          <a:stretch/>
        </p:blipFill>
        <p:spPr>
          <a:xfrm>
            <a:off x="91027" y="174690"/>
            <a:ext cx="1331550" cy="1342925"/>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animEffect transition="in" filter="fade">
                                      <p:cBhvr>
                                        <p:cTn id="7" dur="500"/>
                                        <p:tgtEl>
                                          <p:spTgt spid="1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
                                            <p:txEl>
                                              <p:pRg st="1" end="1"/>
                                            </p:txEl>
                                          </p:spTgt>
                                        </p:tgtEl>
                                        <p:attrNameLst>
                                          <p:attrName>style.visibility</p:attrName>
                                        </p:attrNameLst>
                                      </p:cBhvr>
                                      <p:to>
                                        <p:strVal val="visible"/>
                                      </p:to>
                                    </p:set>
                                    <p:animEffect transition="in" filter="fade">
                                      <p:cBhvr>
                                        <p:cTn id="12" dur="500"/>
                                        <p:tgtEl>
                                          <p:spTgt spid="1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xEl>
                                              <p:pRg st="2" end="2"/>
                                            </p:txEl>
                                          </p:spTgt>
                                        </p:tgtEl>
                                        <p:attrNameLst>
                                          <p:attrName>style.visibility</p:attrName>
                                        </p:attrNameLst>
                                      </p:cBhvr>
                                      <p:to>
                                        <p:strVal val="visible"/>
                                      </p:to>
                                    </p:set>
                                    <p:animEffect transition="in" filter="fade">
                                      <p:cBhvr>
                                        <p:cTn id="17" dur="500"/>
                                        <p:tgtEl>
                                          <p:spTgt spid="1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
                                            <p:txEl>
                                              <p:pRg st="3" end="3"/>
                                            </p:txEl>
                                          </p:spTgt>
                                        </p:tgtEl>
                                        <p:attrNameLst>
                                          <p:attrName>style.visibility</p:attrName>
                                        </p:attrNameLst>
                                      </p:cBhvr>
                                      <p:to>
                                        <p:strVal val="visible"/>
                                      </p:to>
                                    </p:set>
                                    <p:animEffect transition="in" filter="fade">
                                      <p:cBhvr>
                                        <p:cTn id="22" dur="500"/>
                                        <p:tgtEl>
                                          <p:spTgt spid="1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
                                            <p:txEl>
                                              <p:pRg st="4" end="4"/>
                                            </p:txEl>
                                          </p:spTgt>
                                        </p:tgtEl>
                                        <p:attrNameLst>
                                          <p:attrName>style.visibility</p:attrName>
                                        </p:attrNameLst>
                                      </p:cBhvr>
                                      <p:to>
                                        <p:strVal val="visible"/>
                                      </p:to>
                                    </p:set>
                                    <p:animEffect transition="in" filter="fade">
                                      <p:cBhvr>
                                        <p:cTn id="27" dur="500"/>
                                        <p:tgtEl>
                                          <p:spTgt spid="1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3">
                                            <p:txEl>
                                              <p:pRg st="5" end="5"/>
                                            </p:txEl>
                                          </p:spTgt>
                                        </p:tgtEl>
                                        <p:attrNameLst>
                                          <p:attrName>style.visibility</p:attrName>
                                        </p:attrNameLst>
                                      </p:cBhvr>
                                      <p:to>
                                        <p:strVal val="visible"/>
                                      </p:to>
                                    </p:set>
                                    <p:animEffect transition="in" filter="fade">
                                      <p:cBhvr>
                                        <p:cTn id="32" dur="500"/>
                                        <p:tgtEl>
                                          <p:spTgt spid="13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3">
                                            <p:txEl>
                                              <p:pRg st="6" end="6"/>
                                            </p:txEl>
                                          </p:spTgt>
                                        </p:tgtEl>
                                        <p:attrNameLst>
                                          <p:attrName>style.visibility</p:attrName>
                                        </p:attrNameLst>
                                      </p:cBhvr>
                                      <p:to>
                                        <p:strVal val="visible"/>
                                      </p:to>
                                    </p:set>
                                    <p:animEffect transition="in" filter="fade">
                                      <p:cBhvr>
                                        <p:cTn id="37" dur="500"/>
                                        <p:tgtEl>
                                          <p:spTgt spid="1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latin typeface="Comic Sans MS"/>
                <a:ea typeface="Comic Sans MS"/>
                <a:cs typeface="Comic Sans MS"/>
                <a:sym typeface="Comic Sans MS"/>
              </a:rPr>
              <a:t>Aims for the Early Years Foundation Stage  </a:t>
            </a:r>
            <a:endParaRPr b="1">
              <a:latin typeface="Comic Sans MS"/>
              <a:ea typeface="Comic Sans MS"/>
              <a:cs typeface="Comic Sans MS"/>
              <a:sym typeface="Comic Sans MS"/>
            </a:endParaRPr>
          </a:p>
        </p:txBody>
      </p:sp>
      <p:sp>
        <p:nvSpPr>
          <p:cNvPr id="144" name="Google Shape;144;p4"/>
          <p:cNvSpPr txBox="1">
            <a:spLocks noGrp="1"/>
          </p:cNvSpPr>
          <p:nvPr>
            <p:ph type="body" idx="1"/>
          </p:nvPr>
        </p:nvSpPr>
        <p:spPr>
          <a:xfrm>
            <a:off x="179403" y="1600200"/>
            <a:ext cx="5482500" cy="45261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Comic Sans MS"/>
              <a:buChar char="•"/>
            </a:pPr>
            <a:r>
              <a:rPr lang="en-US" sz="2800">
                <a:latin typeface="Comic Sans MS"/>
                <a:ea typeface="Comic Sans MS"/>
                <a:cs typeface="Comic Sans MS"/>
                <a:sym typeface="Comic Sans MS"/>
              </a:rPr>
              <a:t>Secure, safe and happy </a:t>
            </a:r>
            <a:endParaRPr>
              <a:latin typeface="Comic Sans MS"/>
              <a:ea typeface="Comic Sans MS"/>
              <a:cs typeface="Comic Sans MS"/>
              <a:sym typeface="Comic Sans MS"/>
            </a:endParaRPr>
          </a:p>
          <a:p>
            <a:pPr marL="342900" lvl="0" indent="-342900" algn="l" rtl="0">
              <a:lnSpc>
                <a:spcPct val="100000"/>
              </a:lnSpc>
              <a:spcBef>
                <a:spcPts val="560"/>
              </a:spcBef>
              <a:spcAft>
                <a:spcPts val="0"/>
              </a:spcAft>
              <a:buClr>
                <a:schemeClr val="dk1"/>
              </a:buClr>
              <a:buSzPts val="2800"/>
              <a:buFont typeface="Comic Sans MS"/>
              <a:buChar char="•"/>
            </a:pPr>
            <a:r>
              <a:rPr lang="en-US" sz="2800">
                <a:latin typeface="Comic Sans MS"/>
                <a:ea typeface="Comic Sans MS"/>
                <a:cs typeface="Comic Sans MS"/>
                <a:sym typeface="Comic Sans MS"/>
              </a:rPr>
              <a:t>Have fun!</a:t>
            </a:r>
            <a:endParaRPr sz="2800">
              <a:latin typeface="Comic Sans MS"/>
              <a:ea typeface="Comic Sans MS"/>
              <a:cs typeface="Comic Sans MS"/>
              <a:sym typeface="Comic Sans MS"/>
            </a:endParaRPr>
          </a:p>
          <a:p>
            <a:pPr marL="342900" lvl="0" indent="-342900" algn="l" rtl="0">
              <a:lnSpc>
                <a:spcPct val="100000"/>
              </a:lnSpc>
              <a:spcBef>
                <a:spcPts val="560"/>
              </a:spcBef>
              <a:spcAft>
                <a:spcPts val="0"/>
              </a:spcAft>
              <a:buClr>
                <a:schemeClr val="dk1"/>
              </a:buClr>
              <a:buSzPts val="2800"/>
              <a:buFont typeface="Comic Sans MS"/>
              <a:buChar char="•"/>
            </a:pPr>
            <a:r>
              <a:rPr lang="en-US" sz="2800">
                <a:latin typeface="Comic Sans MS"/>
                <a:ea typeface="Comic Sans MS"/>
                <a:cs typeface="Comic Sans MS"/>
                <a:sym typeface="Comic Sans MS"/>
              </a:rPr>
              <a:t>High self esteem</a:t>
            </a:r>
            <a:endParaRPr>
              <a:latin typeface="Comic Sans MS"/>
              <a:ea typeface="Comic Sans MS"/>
              <a:cs typeface="Comic Sans MS"/>
              <a:sym typeface="Comic Sans MS"/>
            </a:endParaRPr>
          </a:p>
          <a:p>
            <a:pPr marL="342900" lvl="0" indent="-342900" algn="l" rtl="0">
              <a:lnSpc>
                <a:spcPct val="100000"/>
              </a:lnSpc>
              <a:spcBef>
                <a:spcPts val="560"/>
              </a:spcBef>
              <a:spcAft>
                <a:spcPts val="0"/>
              </a:spcAft>
              <a:buClr>
                <a:schemeClr val="dk1"/>
              </a:buClr>
              <a:buSzPts val="2800"/>
              <a:buFont typeface="Comic Sans MS"/>
              <a:buChar char="•"/>
            </a:pPr>
            <a:r>
              <a:rPr lang="en-US" sz="2800">
                <a:latin typeface="Comic Sans MS"/>
                <a:ea typeface="Comic Sans MS"/>
                <a:cs typeface="Comic Sans MS"/>
                <a:sym typeface="Comic Sans MS"/>
              </a:rPr>
              <a:t>Self discipline</a:t>
            </a:r>
            <a:endParaRPr>
              <a:latin typeface="Comic Sans MS"/>
              <a:ea typeface="Comic Sans MS"/>
              <a:cs typeface="Comic Sans MS"/>
              <a:sym typeface="Comic Sans MS"/>
            </a:endParaRPr>
          </a:p>
          <a:p>
            <a:pPr marL="342900" lvl="0" indent="-342900" algn="l" rtl="0">
              <a:lnSpc>
                <a:spcPct val="100000"/>
              </a:lnSpc>
              <a:spcBef>
                <a:spcPts val="560"/>
              </a:spcBef>
              <a:spcAft>
                <a:spcPts val="0"/>
              </a:spcAft>
              <a:buClr>
                <a:schemeClr val="dk1"/>
              </a:buClr>
              <a:buSzPts val="2800"/>
              <a:buFont typeface="Comic Sans MS"/>
              <a:buChar char="•"/>
            </a:pPr>
            <a:r>
              <a:rPr lang="en-US" sz="2800">
                <a:latin typeface="Comic Sans MS"/>
                <a:ea typeface="Comic Sans MS"/>
                <a:cs typeface="Comic Sans MS"/>
                <a:sym typeface="Comic Sans MS"/>
              </a:rPr>
              <a:t>Becoming independent</a:t>
            </a:r>
            <a:endParaRPr>
              <a:latin typeface="Comic Sans MS"/>
              <a:ea typeface="Comic Sans MS"/>
              <a:cs typeface="Comic Sans MS"/>
              <a:sym typeface="Comic Sans MS"/>
            </a:endParaRPr>
          </a:p>
          <a:p>
            <a:pPr marL="342900" lvl="0" indent="-342900" algn="l" rtl="0">
              <a:lnSpc>
                <a:spcPct val="100000"/>
              </a:lnSpc>
              <a:spcBef>
                <a:spcPts val="560"/>
              </a:spcBef>
              <a:spcAft>
                <a:spcPts val="0"/>
              </a:spcAft>
              <a:buClr>
                <a:schemeClr val="dk1"/>
              </a:buClr>
              <a:buSzPts val="2800"/>
              <a:buFont typeface="Comic Sans MS"/>
              <a:buChar char="•"/>
            </a:pPr>
            <a:r>
              <a:rPr lang="en-US" sz="2800">
                <a:latin typeface="Comic Sans MS"/>
                <a:ea typeface="Comic Sans MS"/>
                <a:cs typeface="Comic Sans MS"/>
                <a:sym typeface="Comic Sans MS"/>
              </a:rPr>
              <a:t>Communicating </a:t>
            </a:r>
            <a:endParaRPr>
              <a:latin typeface="Comic Sans MS"/>
              <a:ea typeface="Comic Sans MS"/>
              <a:cs typeface="Comic Sans MS"/>
              <a:sym typeface="Comic Sans MS"/>
            </a:endParaRPr>
          </a:p>
          <a:p>
            <a:pPr marL="342900" lvl="0" indent="-342900" algn="l" rtl="0">
              <a:lnSpc>
                <a:spcPct val="100000"/>
              </a:lnSpc>
              <a:spcBef>
                <a:spcPts val="560"/>
              </a:spcBef>
              <a:spcAft>
                <a:spcPts val="0"/>
              </a:spcAft>
              <a:buClr>
                <a:schemeClr val="dk1"/>
              </a:buClr>
              <a:buSzPts val="2800"/>
              <a:buFont typeface="Comic Sans MS"/>
              <a:buChar char="•"/>
            </a:pPr>
            <a:r>
              <a:rPr lang="en-US" sz="2800">
                <a:latin typeface="Comic Sans MS"/>
                <a:ea typeface="Comic Sans MS"/>
                <a:cs typeface="Comic Sans MS"/>
                <a:sym typeface="Comic Sans MS"/>
              </a:rPr>
              <a:t>First hand experiences </a:t>
            </a:r>
            <a:endParaRPr sz="2800">
              <a:latin typeface="Comic Sans MS"/>
              <a:ea typeface="Comic Sans MS"/>
              <a:cs typeface="Comic Sans MS"/>
              <a:sym typeface="Comic Sans MS"/>
            </a:endParaRPr>
          </a:p>
          <a:p>
            <a:pPr marL="342900" lvl="0" indent="0" algn="l" rtl="0">
              <a:lnSpc>
                <a:spcPct val="100000"/>
              </a:lnSpc>
              <a:spcBef>
                <a:spcPts val="560"/>
              </a:spcBef>
              <a:spcAft>
                <a:spcPts val="0"/>
              </a:spcAft>
              <a:buSzPts val="1800"/>
              <a:buNone/>
            </a:pPr>
            <a:r>
              <a:rPr lang="en-US" sz="2800">
                <a:latin typeface="Comic Sans MS"/>
                <a:ea typeface="Comic Sans MS"/>
                <a:cs typeface="Comic Sans MS"/>
                <a:sym typeface="Comic Sans MS"/>
              </a:rPr>
              <a:t>and learning through play</a:t>
            </a:r>
            <a:endParaRPr>
              <a:latin typeface="Comic Sans MS"/>
              <a:ea typeface="Comic Sans MS"/>
              <a:cs typeface="Comic Sans MS"/>
              <a:sym typeface="Comic Sans MS"/>
            </a:endParaRPr>
          </a:p>
          <a:p>
            <a:pPr marL="342900" lvl="0" indent="-342900" algn="l" rtl="0">
              <a:lnSpc>
                <a:spcPct val="100000"/>
              </a:lnSpc>
              <a:spcBef>
                <a:spcPts val="560"/>
              </a:spcBef>
              <a:spcAft>
                <a:spcPts val="0"/>
              </a:spcAft>
              <a:buClr>
                <a:schemeClr val="dk1"/>
              </a:buClr>
              <a:buSzPts val="2800"/>
              <a:buFont typeface="Comic Sans MS"/>
              <a:buChar char="•"/>
            </a:pPr>
            <a:r>
              <a:rPr lang="en-US" sz="2800">
                <a:latin typeface="Comic Sans MS"/>
                <a:ea typeface="Comic Sans MS"/>
                <a:cs typeface="Comic Sans MS"/>
                <a:sym typeface="Comic Sans MS"/>
              </a:rPr>
              <a:t>Moving into Key Stage 1 </a:t>
            </a:r>
            <a:endParaRPr sz="2800">
              <a:latin typeface="Comic Sans MS"/>
              <a:ea typeface="Comic Sans MS"/>
              <a:cs typeface="Comic Sans MS"/>
              <a:sym typeface="Comic Sans MS"/>
            </a:endParaRPr>
          </a:p>
        </p:txBody>
      </p:sp>
      <p:pic>
        <p:nvPicPr>
          <p:cNvPr id="145" name="Google Shape;145;p4"/>
          <p:cNvPicPr preferRelativeResize="0"/>
          <p:nvPr/>
        </p:nvPicPr>
        <p:blipFill rotWithShape="1">
          <a:blip r:embed="rId3">
            <a:alphaModFix/>
          </a:blip>
          <a:srcRect/>
          <a:stretch/>
        </p:blipFill>
        <p:spPr>
          <a:xfrm>
            <a:off x="5148063" y="1762741"/>
            <a:ext cx="3384377" cy="2528172"/>
          </a:xfrm>
          <a:prstGeom prst="rect">
            <a:avLst/>
          </a:prstGeom>
          <a:noFill/>
          <a:ln>
            <a:noFill/>
          </a:ln>
        </p:spPr>
      </p:pic>
      <p:pic>
        <p:nvPicPr>
          <p:cNvPr id="146" name="Google Shape;146;p4"/>
          <p:cNvPicPr preferRelativeResize="0"/>
          <p:nvPr/>
        </p:nvPicPr>
        <p:blipFill rotWithShape="1">
          <a:blip r:embed="rId4">
            <a:alphaModFix/>
          </a:blip>
          <a:srcRect/>
          <a:stretch/>
        </p:blipFill>
        <p:spPr>
          <a:xfrm>
            <a:off x="6823601" y="4018946"/>
            <a:ext cx="1872208" cy="2507859"/>
          </a:xfrm>
          <a:prstGeom prst="rect">
            <a:avLst/>
          </a:prstGeom>
          <a:noFill/>
          <a:ln>
            <a:noFill/>
          </a:ln>
        </p:spPr>
      </p:pic>
      <p:pic>
        <p:nvPicPr>
          <p:cNvPr id="147" name="Google Shape;147;p4"/>
          <p:cNvPicPr preferRelativeResize="0"/>
          <p:nvPr/>
        </p:nvPicPr>
        <p:blipFill rotWithShape="1">
          <a:blip r:embed="rId5">
            <a:alphaModFix/>
          </a:blip>
          <a:srcRect/>
          <a:stretch/>
        </p:blipFill>
        <p:spPr>
          <a:xfrm>
            <a:off x="4788024" y="4163264"/>
            <a:ext cx="1656184" cy="2219222"/>
          </a:xfrm>
          <a:prstGeom prst="rect">
            <a:avLst/>
          </a:prstGeom>
          <a:noFill/>
          <a:ln>
            <a:noFill/>
          </a:ln>
        </p:spPr>
      </p:pic>
      <p:pic>
        <p:nvPicPr>
          <p:cNvPr id="148" name="Google Shape;148;p4" descr="JYSblue"/>
          <p:cNvPicPr preferRelativeResize="0"/>
          <p:nvPr/>
        </p:nvPicPr>
        <p:blipFill rotWithShape="1">
          <a:blip r:embed="rId6">
            <a:alphaModFix/>
          </a:blip>
          <a:srcRect/>
          <a:stretch/>
        </p:blipFill>
        <p:spPr>
          <a:xfrm>
            <a:off x="179401" y="274651"/>
            <a:ext cx="896050" cy="903700"/>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xEl>
                                              <p:pRg st="0" end="0"/>
                                            </p:txEl>
                                          </p:spTgt>
                                        </p:tgtEl>
                                        <p:attrNameLst>
                                          <p:attrName>style.visibility</p:attrName>
                                        </p:attrNameLst>
                                      </p:cBhvr>
                                      <p:to>
                                        <p:strVal val="visible"/>
                                      </p:to>
                                    </p:set>
                                    <p:animEffect transition="in" filter="fade">
                                      <p:cBhvr>
                                        <p:cTn id="7" dur="500"/>
                                        <p:tgtEl>
                                          <p:spTgt spid="1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xEl>
                                              <p:pRg st="1" end="1"/>
                                            </p:txEl>
                                          </p:spTgt>
                                        </p:tgtEl>
                                        <p:attrNameLst>
                                          <p:attrName>style.visibility</p:attrName>
                                        </p:attrNameLst>
                                      </p:cBhvr>
                                      <p:to>
                                        <p:strVal val="visible"/>
                                      </p:to>
                                    </p:set>
                                    <p:animEffect transition="in" filter="fade">
                                      <p:cBhvr>
                                        <p:cTn id="12" dur="500"/>
                                        <p:tgtEl>
                                          <p:spTgt spid="1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
                                            <p:txEl>
                                              <p:pRg st="2" end="2"/>
                                            </p:txEl>
                                          </p:spTgt>
                                        </p:tgtEl>
                                        <p:attrNameLst>
                                          <p:attrName>style.visibility</p:attrName>
                                        </p:attrNameLst>
                                      </p:cBhvr>
                                      <p:to>
                                        <p:strVal val="visible"/>
                                      </p:to>
                                    </p:set>
                                    <p:animEffect transition="in" filter="fade">
                                      <p:cBhvr>
                                        <p:cTn id="17" dur="500"/>
                                        <p:tgtEl>
                                          <p:spTgt spid="1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
                                            <p:txEl>
                                              <p:pRg st="3" end="3"/>
                                            </p:txEl>
                                          </p:spTgt>
                                        </p:tgtEl>
                                        <p:attrNameLst>
                                          <p:attrName>style.visibility</p:attrName>
                                        </p:attrNameLst>
                                      </p:cBhvr>
                                      <p:to>
                                        <p:strVal val="visible"/>
                                      </p:to>
                                    </p:set>
                                    <p:animEffect transition="in" filter="fade">
                                      <p:cBhvr>
                                        <p:cTn id="22" dur="500"/>
                                        <p:tgtEl>
                                          <p:spTgt spid="1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4">
                                            <p:txEl>
                                              <p:pRg st="4" end="4"/>
                                            </p:txEl>
                                          </p:spTgt>
                                        </p:tgtEl>
                                        <p:attrNameLst>
                                          <p:attrName>style.visibility</p:attrName>
                                        </p:attrNameLst>
                                      </p:cBhvr>
                                      <p:to>
                                        <p:strVal val="visible"/>
                                      </p:to>
                                    </p:set>
                                    <p:animEffect transition="in" filter="fade">
                                      <p:cBhvr>
                                        <p:cTn id="27" dur="500"/>
                                        <p:tgtEl>
                                          <p:spTgt spid="1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4">
                                            <p:txEl>
                                              <p:pRg st="5" end="5"/>
                                            </p:txEl>
                                          </p:spTgt>
                                        </p:tgtEl>
                                        <p:attrNameLst>
                                          <p:attrName>style.visibility</p:attrName>
                                        </p:attrNameLst>
                                      </p:cBhvr>
                                      <p:to>
                                        <p:strVal val="visible"/>
                                      </p:to>
                                    </p:set>
                                    <p:animEffect transition="in" filter="fade">
                                      <p:cBhvr>
                                        <p:cTn id="32" dur="500"/>
                                        <p:tgtEl>
                                          <p:spTgt spid="14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4">
                                            <p:txEl>
                                              <p:pRg st="6" end="6"/>
                                            </p:txEl>
                                          </p:spTgt>
                                        </p:tgtEl>
                                        <p:attrNameLst>
                                          <p:attrName>style.visibility</p:attrName>
                                        </p:attrNameLst>
                                      </p:cBhvr>
                                      <p:to>
                                        <p:strVal val="visible"/>
                                      </p:to>
                                    </p:set>
                                    <p:animEffect transition="in" filter="fade">
                                      <p:cBhvr>
                                        <p:cTn id="37" dur="500"/>
                                        <p:tgtEl>
                                          <p:spTgt spid="14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4">
                                            <p:txEl>
                                              <p:pRg st="7" end="7"/>
                                            </p:txEl>
                                          </p:spTgt>
                                        </p:tgtEl>
                                        <p:attrNameLst>
                                          <p:attrName>style.visibility</p:attrName>
                                        </p:attrNameLst>
                                      </p:cBhvr>
                                      <p:to>
                                        <p:strVal val="visible"/>
                                      </p:to>
                                    </p:set>
                                    <p:animEffect transition="in" filter="fade">
                                      <p:cBhvr>
                                        <p:cTn id="42" dur="500"/>
                                        <p:tgtEl>
                                          <p:spTgt spid="14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4">
                                            <p:txEl>
                                              <p:pRg st="8" end="8"/>
                                            </p:txEl>
                                          </p:spTgt>
                                        </p:tgtEl>
                                        <p:attrNameLst>
                                          <p:attrName>style.visibility</p:attrName>
                                        </p:attrNameLst>
                                      </p:cBhvr>
                                      <p:to>
                                        <p:strVal val="visible"/>
                                      </p:to>
                                    </p:set>
                                    <p:animEffect transition="in" filter="fade">
                                      <p:cBhvr>
                                        <p:cTn id="47" dur="500"/>
                                        <p:tgtEl>
                                          <p:spTgt spid="14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latin typeface="Comic Sans MS"/>
                <a:ea typeface="Comic Sans MS"/>
                <a:cs typeface="Comic Sans MS"/>
                <a:sym typeface="Comic Sans MS"/>
              </a:rPr>
              <a:t>Areas of Learning  </a:t>
            </a:r>
            <a:r>
              <a:rPr lang="en-US" b="1">
                <a:latin typeface="Arial"/>
                <a:ea typeface="Arial"/>
                <a:cs typeface="Arial"/>
                <a:sym typeface="Arial"/>
              </a:rPr>
              <a:t> </a:t>
            </a:r>
            <a:endParaRPr b="1">
              <a:latin typeface="Arial"/>
              <a:ea typeface="Arial"/>
              <a:cs typeface="Arial"/>
              <a:sym typeface="Arial"/>
            </a:endParaRPr>
          </a:p>
        </p:txBody>
      </p:sp>
      <p:sp>
        <p:nvSpPr>
          <p:cNvPr id="155" name="Google Shape;155;p5"/>
          <p:cNvSpPr txBox="1">
            <a:spLocks noGrp="1"/>
          </p:cNvSpPr>
          <p:nvPr>
            <p:ph type="body" idx="1"/>
          </p:nvPr>
        </p:nvSpPr>
        <p:spPr>
          <a:xfrm>
            <a:off x="177800" y="1557338"/>
            <a:ext cx="4538663" cy="45259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2400" u="sng">
                <a:latin typeface="Comic Sans MS"/>
                <a:ea typeface="Comic Sans MS"/>
                <a:cs typeface="Comic Sans MS"/>
                <a:sym typeface="Comic Sans MS"/>
              </a:rPr>
              <a:t>Prime Areas </a:t>
            </a:r>
            <a:endParaRPr>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r>
              <a:rPr lang="en-US" sz="2400">
                <a:latin typeface="Comic Sans MS"/>
                <a:ea typeface="Comic Sans MS"/>
                <a:cs typeface="Comic Sans MS"/>
                <a:sym typeface="Comic Sans MS"/>
              </a:rPr>
              <a:t>- Personal, Social and Emotional  </a:t>
            </a:r>
            <a:endParaRPr>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r>
              <a:rPr lang="en-US" sz="2400">
                <a:latin typeface="Comic Sans MS"/>
                <a:ea typeface="Comic Sans MS"/>
                <a:cs typeface="Comic Sans MS"/>
                <a:sym typeface="Comic Sans MS"/>
              </a:rPr>
              <a:t>  Development</a:t>
            </a:r>
            <a:endParaRPr>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r>
              <a:rPr lang="en-US" sz="2400">
                <a:latin typeface="Comic Sans MS"/>
                <a:ea typeface="Comic Sans MS"/>
                <a:cs typeface="Comic Sans MS"/>
                <a:sym typeface="Comic Sans MS"/>
              </a:rPr>
              <a:t>- Communication and Language</a:t>
            </a:r>
            <a:endParaRPr>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r>
              <a:rPr lang="en-US" sz="2400">
                <a:latin typeface="Comic Sans MS"/>
                <a:ea typeface="Comic Sans MS"/>
                <a:cs typeface="Comic Sans MS"/>
                <a:sym typeface="Comic Sans MS"/>
              </a:rPr>
              <a:t>- Physical Development</a:t>
            </a:r>
            <a:endParaRPr>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r>
              <a:rPr lang="en-US" sz="2400">
                <a:latin typeface="Comic Sans MS"/>
                <a:ea typeface="Comic Sans MS"/>
                <a:cs typeface="Comic Sans MS"/>
                <a:sym typeface="Comic Sans MS"/>
              </a:rPr>
              <a:t> </a:t>
            </a:r>
            <a:endParaRPr>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r>
              <a:rPr lang="en-US" sz="2400" u="sng">
                <a:latin typeface="Comic Sans MS"/>
                <a:ea typeface="Comic Sans MS"/>
                <a:cs typeface="Comic Sans MS"/>
                <a:sym typeface="Comic Sans MS"/>
              </a:rPr>
              <a:t>Specific Areas</a:t>
            </a:r>
            <a:r>
              <a:rPr lang="en-US" sz="2400">
                <a:latin typeface="Comic Sans MS"/>
                <a:ea typeface="Comic Sans MS"/>
                <a:cs typeface="Comic Sans MS"/>
                <a:sym typeface="Comic Sans MS"/>
              </a:rPr>
              <a:t> </a:t>
            </a:r>
            <a:endParaRPr>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r>
              <a:rPr lang="en-US" sz="2400">
                <a:latin typeface="Comic Sans MS"/>
                <a:ea typeface="Comic Sans MS"/>
                <a:cs typeface="Comic Sans MS"/>
                <a:sym typeface="Comic Sans MS"/>
              </a:rPr>
              <a:t>- Literacy</a:t>
            </a:r>
            <a:endParaRPr>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r>
              <a:rPr lang="en-US" sz="2400">
                <a:latin typeface="Comic Sans MS"/>
                <a:ea typeface="Comic Sans MS"/>
                <a:cs typeface="Comic Sans MS"/>
                <a:sym typeface="Comic Sans MS"/>
              </a:rPr>
              <a:t>- Mathematics</a:t>
            </a:r>
            <a:endParaRPr>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r>
              <a:rPr lang="en-US" sz="2400">
                <a:latin typeface="Comic Sans MS"/>
                <a:ea typeface="Comic Sans MS"/>
                <a:cs typeface="Comic Sans MS"/>
                <a:sym typeface="Comic Sans MS"/>
              </a:rPr>
              <a:t>- Understanding of the World</a:t>
            </a:r>
            <a:endParaRPr>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r>
              <a:rPr lang="en-US" sz="2400">
                <a:latin typeface="Comic Sans MS"/>
                <a:ea typeface="Comic Sans MS"/>
                <a:cs typeface="Comic Sans MS"/>
                <a:sym typeface="Comic Sans MS"/>
              </a:rPr>
              <a:t>- Expressive Arts and Design</a:t>
            </a:r>
            <a:endParaRPr>
              <a:latin typeface="Comic Sans MS"/>
              <a:ea typeface="Comic Sans MS"/>
              <a:cs typeface="Comic Sans MS"/>
              <a:sym typeface="Comic Sans MS"/>
            </a:endParaRPr>
          </a:p>
        </p:txBody>
      </p:sp>
      <p:pic>
        <p:nvPicPr>
          <p:cNvPr id="156" name="Google Shape;156;p5"/>
          <p:cNvPicPr preferRelativeResize="0"/>
          <p:nvPr/>
        </p:nvPicPr>
        <p:blipFill rotWithShape="1">
          <a:blip r:embed="rId3">
            <a:alphaModFix/>
          </a:blip>
          <a:srcRect/>
          <a:stretch/>
        </p:blipFill>
        <p:spPr>
          <a:xfrm>
            <a:off x="6660232" y="1475016"/>
            <a:ext cx="2283409" cy="3059478"/>
          </a:xfrm>
          <a:prstGeom prst="rect">
            <a:avLst/>
          </a:prstGeom>
          <a:noFill/>
          <a:ln>
            <a:noFill/>
          </a:ln>
        </p:spPr>
      </p:pic>
      <p:pic>
        <p:nvPicPr>
          <p:cNvPr id="157" name="Google Shape;157;p5"/>
          <p:cNvPicPr preferRelativeResize="0"/>
          <p:nvPr/>
        </p:nvPicPr>
        <p:blipFill rotWithShape="1">
          <a:blip r:embed="rId4">
            <a:alphaModFix/>
          </a:blip>
          <a:srcRect/>
          <a:stretch/>
        </p:blipFill>
        <p:spPr>
          <a:xfrm>
            <a:off x="6215195" y="4178737"/>
            <a:ext cx="2508176" cy="2508176"/>
          </a:xfrm>
          <a:prstGeom prst="rect">
            <a:avLst/>
          </a:prstGeom>
          <a:noFill/>
          <a:ln>
            <a:noFill/>
          </a:ln>
        </p:spPr>
      </p:pic>
      <p:pic>
        <p:nvPicPr>
          <p:cNvPr id="158" name="Google Shape;158;p5"/>
          <p:cNvPicPr preferRelativeResize="0"/>
          <p:nvPr/>
        </p:nvPicPr>
        <p:blipFill rotWithShape="1">
          <a:blip r:embed="rId5">
            <a:alphaModFix/>
          </a:blip>
          <a:srcRect/>
          <a:stretch/>
        </p:blipFill>
        <p:spPr>
          <a:xfrm>
            <a:off x="4606693" y="1287674"/>
            <a:ext cx="2254967" cy="1686818"/>
          </a:xfrm>
          <a:prstGeom prst="rect">
            <a:avLst/>
          </a:prstGeom>
          <a:noFill/>
          <a:ln>
            <a:noFill/>
          </a:ln>
        </p:spPr>
      </p:pic>
      <p:pic>
        <p:nvPicPr>
          <p:cNvPr id="159" name="Google Shape;159;p5"/>
          <p:cNvPicPr preferRelativeResize="0"/>
          <p:nvPr/>
        </p:nvPicPr>
        <p:blipFill rotWithShape="1">
          <a:blip r:embed="rId6">
            <a:alphaModFix/>
          </a:blip>
          <a:srcRect/>
          <a:stretch/>
        </p:blipFill>
        <p:spPr>
          <a:xfrm>
            <a:off x="4426165" y="3501008"/>
            <a:ext cx="2234067" cy="1669326"/>
          </a:xfrm>
          <a:prstGeom prst="rect">
            <a:avLst/>
          </a:prstGeom>
          <a:noFill/>
          <a:ln>
            <a:noFill/>
          </a:ln>
        </p:spPr>
      </p:pic>
      <p:pic>
        <p:nvPicPr>
          <p:cNvPr id="160" name="Google Shape;160;p5" descr="Web Cobweb Vector - Free image on Pixabay"/>
          <p:cNvPicPr preferRelativeResize="0"/>
          <p:nvPr/>
        </p:nvPicPr>
        <p:blipFill rotWithShape="1">
          <a:blip r:embed="rId7">
            <a:alphaModFix/>
          </a:blip>
          <a:srcRect/>
          <a:stretch/>
        </p:blipFill>
        <p:spPr>
          <a:xfrm>
            <a:off x="4764802" y="4948994"/>
            <a:ext cx="1556792" cy="1556792"/>
          </a:xfrm>
          <a:prstGeom prst="rect">
            <a:avLst/>
          </a:prstGeom>
          <a:noFill/>
          <a:ln>
            <a:noFill/>
          </a:ln>
        </p:spPr>
      </p:pic>
      <p:pic>
        <p:nvPicPr>
          <p:cNvPr id="161" name="Google Shape;161;p5" descr="Web Cobweb Vector - Free image on Pixabay"/>
          <p:cNvPicPr preferRelativeResize="0"/>
          <p:nvPr/>
        </p:nvPicPr>
        <p:blipFill rotWithShape="1">
          <a:blip r:embed="rId8">
            <a:alphaModFix/>
          </a:blip>
          <a:srcRect/>
          <a:stretch/>
        </p:blipFill>
        <p:spPr>
          <a:xfrm>
            <a:off x="5406228" y="2808088"/>
            <a:ext cx="915366" cy="915366"/>
          </a:xfrm>
          <a:prstGeom prst="rect">
            <a:avLst/>
          </a:prstGeom>
          <a:noFill/>
          <a:ln>
            <a:noFill/>
          </a:ln>
        </p:spPr>
      </p:pic>
      <p:pic>
        <p:nvPicPr>
          <p:cNvPr id="162" name="Google Shape;162;p5" descr="Web Cobweb Vector - Free image on Pixabay"/>
          <p:cNvPicPr preferRelativeResize="0"/>
          <p:nvPr/>
        </p:nvPicPr>
        <p:blipFill rotWithShape="1">
          <a:blip r:embed="rId8">
            <a:alphaModFix/>
          </a:blip>
          <a:srcRect/>
          <a:stretch/>
        </p:blipFill>
        <p:spPr>
          <a:xfrm>
            <a:off x="6770002" y="718404"/>
            <a:ext cx="915366" cy="915366"/>
          </a:xfrm>
          <a:prstGeom prst="rect">
            <a:avLst/>
          </a:prstGeom>
          <a:noFill/>
          <a:ln>
            <a:noFill/>
          </a:ln>
        </p:spPr>
      </p:pic>
      <p:pic>
        <p:nvPicPr>
          <p:cNvPr id="163" name="Google Shape;163;p5" descr="JYSblue"/>
          <p:cNvPicPr preferRelativeResize="0"/>
          <p:nvPr/>
        </p:nvPicPr>
        <p:blipFill rotWithShape="1">
          <a:blip r:embed="rId9">
            <a:alphaModFix/>
          </a:blip>
          <a:srcRect/>
          <a:stretch/>
        </p:blipFill>
        <p:spPr>
          <a:xfrm>
            <a:off x="179402" y="188927"/>
            <a:ext cx="1331550" cy="1342925"/>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Effect transition="in" filter="fade">
                                      <p:cBhvr>
                                        <p:cTn id="7" dur="500"/>
                                        <p:tgtEl>
                                          <p:spTgt spid="1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
                                            <p:txEl>
                                              <p:pRg st="1" end="1"/>
                                            </p:txEl>
                                          </p:spTgt>
                                        </p:tgtEl>
                                        <p:attrNameLst>
                                          <p:attrName>style.visibility</p:attrName>
                                        </p:attrNameLst>
                                      </p:cBhvr>
                                      <p:to>
                                        <p:strVal val="visible"/>
                                      </p:to>
                                    </p:set>
                                    <p:animEffect transition="in" filter="fade">
                                      <p:cBhvr>
                                        <p:cTn id="12" dur="500"/>
                                        <p:tgtEl>
                                          <p:spTgt spid="1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5">
                                            <p:txEl>
                                              <p:pRg st="2" end="2"/>
                                            </p:txEl>
                                          </p:spTgt>
                                        </p:tgtEl>
                                        <p:attrNameLst>
                                          <p:attrName>style.visibility</p:attrName>
                                        </p:attrNameLst>
                                      </p:cBhvr>
                                      <p:to>
                                        <p:strVal val="visible"/>
                                      </p:to>
                                    </p:set>
                                    <p:animEffect transition="in" filter="fade">
                                      <p:cBhvr>
                                        <p:cTn id="17" dur="500"/>
                                        <p:tgtEl>
                                          <p:spTgt spid="1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5">
                                            <p:txEl>
                                              <p:pRg st="3" end="3"/>
                                            </p:txEl>
                                          </p:spTgt>
                                        </p:tgtEl>
                                        <p:attrNameLst>
                                          <p:attrName>style.visibility</p:attrName>
                                        </p:attrNameLst>
                                      </p:cBhvr>
                                      <p:to>
                                        <p:strVal val="visible"/>
                                      </p:to>
                                    </p:set>
                                    <p:animEffect transition="in" filter="fade">
                                      <p:cBhvr>
                                        <p:cTn id="22" dur="500"/>
                                        <p:tgtEl>
                                          <p:spTgt spid="1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5">
                                            <p:txEl>
                                              <p:pRg st="4" end="4"/>
                                            </p:txEl>
                                          </p:spTgt>
                                        </p:tgtEl>
                                        <p:attrNameLst>
                                          <p:attrName>style.visibility</p:attrName>
                                        </p:attrNameLst>
                                      </p:cBhvr>
                                      <p:to>
                                        <p:strVal val="visible"/>
                                      </p:to>
                                    </p:set>
                                    <p:animEffect transition="in" filter="fade">
                                      <p:cBhvr>
                                        <p:cTn id="27" dur="500"/>
                                        <p:tgtEl>
                                          <p:spTgt spid="1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5">
                                            <p:txEl>
                                              <p:pRg st="5" end="5"/>
                                            </p:txEl>
                                          </p:spTgt>
                                        </p:tgtEl>
                                        <p:attrNameLst>
                                          <p:attrName>style.visibility</p:attrName>
                                        </p:attrNameLst>
                                      </p:cBhvr>
                                      <p:to>
                                        <p:strVal val="visible"/>
                                      </p:to>
                                    </p:set>
                                    <p:animEffect transition="in" filter="fade">
                                      <p:cBhvr>
                                        <p:cTn id="32" dur="500"/>
                                        <p:tgtEl>
                                          <p:spTgt spid="15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5">
                                            <p:txEl>
                                              <p:pRg st="6" end="6"/>
                                            </p:txEl>
                                          </p:spTgt>
                                        </p:tgtEl>
                                        <p:attrNameLst>
                                          <p:attrName>style.visibility</p:attrName>
                                        </p:attrNameLst>
                                      </p:cBhvr>
                                      <p:to>
                                        <p:strVal val="visible"/>
                                      </p:to>
                                    </p:set>
                                    <p:animEffect transition="in" filter="fade">
                                      <p:cBhvr>
                                        <p:cTn id="37" dur="500"/>
                                        <p:tgtEl>
                                          <p:spTgt spid="15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5">
                                            <p:txEl>
                                              <p:pRg st="7" end="7"/>
                                            </p:txEl>
                                          </p:spTgt>
                                        </p:tgtEl>
                                        <p:attrNameLst>
                                          <p:attrName>style.visibility</p:attrName>
                                        </p:attrNameLst>
                                      </p:cBhvr>
                                      <p:to>
                                        <p:strVal val="visible"/>
                                      </p:to>
                                    </p:set>
                                    <p:animEffect transition="in" filter="fade">
                                      <p:cBhvr>
                                        <p:cTn id="42" dur="500"/>
                                        <p:tgtEl>
                                          <p:spTgt spid="15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5">
                                            <p:txEl>
                                              <p:pRg st="8" end="8"/>
                                            </p:txEl>
                                          </p:spTgt>
                                        </p:tgtEl>
                                        <p:attrNameLst>
                                          <p:attrName>style.visibility</p:attrName>
                                        </p:attrNameLst>
                                      </p:cBhvr>
                                      <p:to>
                                        <p:strVal val="visible"/>
                                      </p:to>
                                    </p:set>
                                    <p:animEffect transition="in" filter="fade">
                                      <p:cBhvr>
                                        <p:cTn id="47" dur="500"/>
                                        <p:tgtEl>
                                          <p:spTgt spid="15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5">
                                            <p:txEl>
                                              <p:pRg st="9" end="9"/>
                                            </p:txEl>
                                          </p:spTgt>
                                        </p:tgtEl>
                                        <p:attrNameLst>
                                          <p:attrName>style.visibility</p:attrName>
                                        </p:attrNameLst>
                                      </p:cBhvr>
                                      <p:to>
                                        <p:strVal val="visible"/>
                                      </p:to>
                                    </p:set>
                                    <p:animEffect transition="in" filter="fade">
                                      <p:cBhvr>
                                        <p:cTn id="52" dur="500"/>
                                        <p:tgtEl>
                                          <p:spTgt spid="15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5">
                                            <p:txEl>
                                              <p:pRg st="10" end="10"/>
                                            </p:txEl>
                                          </p:spTgt>
                                        </p:tgtEl>
                                        <p:attrNameLst>
                                          <p:attrName>style.visibility</p:attrName>
                                        </p:attrNameLst>
                                      </p:cBhvr>
                                      <p:to>
                                        <p:strVal val="visible"/>
                                      </p:to>
                                    </p:set>
                                    <p:animEffect transition="in" filter="fade">
                                      <p:cBhvr>
                                        <p:cTn id="57" dur="500"/>
                                        <p:tgtEl>
                                          <p:spTgt spid="15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1"/>
          <p:cNvSpPr txBox="1">
            <a:spLocks noGrp="1"/>
          </p:cNvSpPr>
          <p:nvPr>
            <p:ph type="title"/>
          </p:nvPr>
        </p:nvSpPr>
        <p:spPr>
          <a:xfrm>
            <a:off x="228650" y="838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500" b="1">
                <a:latin typeface="Comic Sans MS"/>
                <a:ea typeface="Comic Sans MS"/>
                <a:cs typeface="Comic Sans MS"/>
                <a:sym typeface="Comic Sans MS"/>
              </a:rPr>
              <a:t>How do we ensure a smooth transition?</a:t>
            </a:r>
            <a:endParaRPr sz="3500" b="1">
              <a:latin typeface="Comic Sans MS"/>
              <a:ea typeface="Comic Sans MS"/>
              <a:cs typeface="Comic Sans MS"/>
              <a:sym typeface="Comic Sans MS"/>
            </a:endParaRPr>
          </a:p>
        </p:txBody>
      </p:sp>
      <p:sp>
        <p:nvSpPr>
          <p:cNvPr id="170" name="Google Shape;170;p11"/>
          <p:cNvSpPr txBox="1">
            <a:spLocks noGrp="1"/>
          </p:cNvSpPr>
          <p:nvPr>
            <p:ph type="body" idx="1"/>
          </p:nvPr>
        </p:nvSpPr>
        <p:spPr>
          <a:xfrm>
            <a:off x="-85950" y="1226850"/>
            <a:ext cx="6467400" cy="5827200"/>
          </a:xfrm>
          <a:prstGeom prst="rect">
            <a:avLst/>
          </a:prstGeom>
          <a:noFill/>
          <a:ln>
            <a:noFill/>
          </a:ln>
        </p:spPr>
        <p:txBody>
          <a:bodyPr spcFirstLastPara="1" wrap="square" lIns="91425" tIns="45700" rIns="91425" bIns="45700" anchor="t" anchorCtr="0">
            <a:noAutofit/>
          </a:bodyPr>
          <a:lstStyle/>
          <a:p>
            <a:pPr marL="342900" lvl="0" indent="-298450" algn="ctr" rtl="0">
              <a:lnSpc>
                <a:spcPct val="100000"/>
              </a:lnSpc>
              <a:spcBef>
                <a:spcPts val="0"/>
              </a:spcBef>
              <a:spcAft>
                <a:spcPts val="0"/>
              </a:spcAft>
              <a:buClr>
                <a:schemeClr val="dk1"/>
              </a:buClr>
              <a:buSzPts val="1700"/>
              <a:buFont typeface="Comic Sans MS"/>
              <a:buChar char="•"/>
            </a:pPr>
            <a:r>
              <a:rPr lang="en-US" sz="1700">
                <a:latin typeface="Comic Sans MS"/>
                <a:ea typeface="Comic Sans MS"/>
                <a:cs typeface="Comic Sans MS"/>
                <a:sym typeface="Comic Sans MS"/>
              </a:rPr>
              <a:t>Transition event with all the nurseries to hand over key information in May.</a:t>
            </a:r>
            <a:endParaRPr sz="1700">
              <a:latin typeface="Comic Sans MS"/>
              <a:ea typeface="Comic Sans MS"/>
              <a:cs typeface="Comic Sans MS"/>
              <a:sym typeface="Comic Sans MS"/>
            </a:endParaRPr>
          </a:p>
          <a:p>
            <a:pPr marL="342900" lvl="0" indent="-298450" algn="ctr" rtl="0">
              <a:lnSpc>
                <a:spcPct val="100000"/>
              </a:lnSpc>
              <a:spcBef>
                <a:spcPts val="480"/>
              </a:spcBef>
              <a:spcAft>
                <a:spcPts val="0"/>
              </a:spcAft>
              <a:buClr>
                <a:schemeClr val="dk1"/>
              </a:buClr>
              <a:buSzPts val="1700"/>
              <a:buFont typeface="Comic Sans MS"/>
              <a:buChar char="•"/>
            </a:pPr>
            <a:r>
              <a:rPr lang="en-US" sz="1700">
                <a:latin typeface="Comic Sans MS"/>
                <a:ea typeface="Comic Sans MS"/>
                <a:cs typeface="Comic Sans MS"/>
                <a:sym typeface="Comic Sans MS"/>
              </a:rPr>
              <a:t>Parents information evening held at school in June.</a:t>
            </a:r>
            <a:endParaRPr sz="1700">
              <a:latin typeface="Comic Sans MS"/>
              <a:ea typeface="Comic Sans MS"/>
              <a:cs typeface="Comic Sans MS"/>
              <a:sym typeface="Comic Sans MS"/>
            </a:endParaRPr>
          </a:p>
          <a:p>
            <a:pPr marL="342900" lvl="0" indent="-298450" algn="ctr" rtl="0">
              <a:lnSpc>
                <a:spcPct val="100000"/>
              </a:lnSpc>
              <a:spcBef>
                <a:spcPts val="480"/>
              </a:spcBef>
              <a:spcAft>
                <a:spcPts val="0"/>
              </a:spcAft>
              <a:buClr>
                <a:schemeClr val="dk1"/>
              </a:buClr>
              <a:buSzPts val="1700"/>
              <a:buFont typeface="Comic Sans MS"/>
              <a:buChar char="•"/>
            </a:pPr>
            <a:r>
              <a:rPr lang="en-US" sz="1700">
                <a:latin typeface="Comic Sans MS"/>
                <a:ea typeface="Comic Sans MS"/>
                <a:cs typeface="Comic Sans MS"/>
                <a:sym typeface="Comic Sans MS"/>
              </a:rPr>
              <a:t>Visits to Nurseries/Early Years settings to meet your child (home visit if this is not possible)</a:t>
            </a:r>
            <a:endParaRPr sz="1700">
              <a:latin typeface="Comic Sans MS"/>
              <a:ea typeface="Comic Sans MS"/>
              <a:cs typeface="Comic Sans MS"/>
              <a:sym typeface="Comic Sans MS"/>
            </a:endParaRPr>
          </a:p>
          <a:p>
            <a:pPr marL="342900" lvl="0" indent="-298450" algn="ctr" rtl="0">
              <a:lnSpc>
                <a:spcPct val="100000"/>
              </a:lnSpc>
              <a:spcBef>
                <a:spcPts val="480"/>
              </a:spcBef>
              <a:spcAft>
                <a:spcPts val="0"/>
              </a:spcAft>
              <a:buClr>
                <a:schemeClr val="dk1"/>
              </a:buClr>
              <a:buSzPts val="1700"/>
              <a:buFont typeface="Comic Sans MS"/>
              <a:buChar char="•"/>
            </a:pPr>
            <a:r>
              <a:rPr lang="en-US" sz="1700">
                <a:latin typeface="Comic Sans MS"/>
                <a:ea typeface="Comic Sans MS"/>
                <a:cs typeface="Comic Sans MS"/>
                <a:sym typeface="Comic Sans MS"/>
              </a:rPr>
              <a:t>Package from me at the visit including flat Mrs Appleby.</a:t>
            </a:r>
            <a:endParaRPr sz="1700">
              <a:latin typeface="Comic Sans MS"/>
              <a:ea typeface="Comic Sans MS"/>
              <a:cs typeface="Comic Sans MS"/>
              <a:sym typeface="Comic Sans MS"/>
            </a:endParaRPr>
          </a:p>
          <a:p>
            <a:pPr marL="342900" lvl="0" indent="-298450" algn="ctr" rtl="0">
              <a:lnSpc>
                <a:spcPct val="100000"/>
              </a:lnSpc>
              <a:spcBef>
                <a:spcPts val="480"/>
              </a:spcBef>
              <a:spcAft>
                <a:spcPts val="0"/>
              </a:spcAft>
              <a:buSzPts val="1700"/>
              <a:buFont typeface="Comic Sans MS"/>
              <a:buChar char="•"/>
            </a:pPr>
            <a:r>
              <a:rPr lang="en-US" sz="1700">
                <a:latin typeface="Comic Sans MS"/>
                <a:ea typeface="Comic Sans MS"/>
                <a:cs typeface="Comic Sans MS"/>
                <a:sym typeface="Comic Sans MS"/>
              </a:rPr>
              <a:t>Meet on the field Stay and Play Wednesday 3rd July 10.45-11.45am (adult to stay).</a:t>
            </a:r>
            <a:endParaRPr sz="1700">
              <a:latin typeface="Comic Sans MS"/>
              <a:ea typeface="Comic Sans MS"/>
              <a:cs typeface="Comic Sans MS"/>
              <a:sym typeface="Comic Sans MS"/>
            </a:endParaRPr>
          </a:p>
          <a:p>
            <a:pPr marL="342900" lvl="0" indent="-298450" algn="ctr" rtl="0">
              <a:lnSpc>
                <a:spcPct val="100000"/>
              </a:lnSpc>
              <a:spcBef>
                <a:spcPts val="480"/>
              </a:spcBef>
              <a:spcAft>
                <a:spcPts val="0"/>
              </a:spcAft>
              <a:buSzPts val="1700"/>
              <a:buFont typeface="Comic Sans MS"/>
              <a:buChar char="•"/>
            </a:pPr>
            <a:r>
              <a:rPr lang="en-US" sz="1700">
                <a:latin typeface="Comic Sans MS"/>
                <a:ea typeface="Comic Sans MS"/>
                <a:cs typeface="Comic Sans MS"/>
                <a:sym typeface="Comic Sans MS"/>
              </a:rPr>
              <a:t>All About Me sheet (handed out at play on the field) so we can get to know your child and your family better.</a:t>
            </a:r>
            <a:endParaRPr sz="1700">
              <a:latin typeface="Comic Sans MS"/>
              <a:ea typeface="Comic Sans MS"/>
              <a:cs typeface="Comic Sans MS"/>
              <a:sym typeface="Comic Sans MS"/>
            </a:endParaRPr>
          </a:p>
          <a:p>
            <a:pPr marL="342900" lvl="0" indent="-298450" algn="ctr" rtl="0">
              <a:lnSpc>
                <a:spcPct val="100000"/>
              </a:lnSpc>
              <a:spcBef>
                <a:spcPts val="480"/>
              </a:spcBef>
              <a:spcAft>
                <a:spcPts val="0"/>
              </a:spcAft>
              <a:buClr>
                <a:schemeClr val="dk1"/>
              </a:buClr>
              <a:buSzPts val="1700"/>
              <a:buFont typeface="Comic Sans MS"/>
              <a:buChar char="•"/>
            </a:pPr>
            <a:r>
              <a:rPr lang="en-US" sz="1700">
                <a:latin typeface="Comic Sans MS"/>
                <a:ea typeface="Comic Sans MS"/>
                <a:cs typeface="Comic Sans MS"/>
                <a:sym typeface="Comic Sans MS"/>
              </a:rPr>
              <a:t>Website section under ‘Classes’ – ‘New Entrants in to our Reception Class’ stories and videos.</a:t>
            </a:r>
            <a:endParaRPr sz="1700">
              <a:latin typeface="Comic Sans MS"/>
              <a:ea typeface="Comic Sans MS"/>
              <a:cs typeface="Comic Sans MS"/>
              <a:sym typeface="Comic Sans MS"/>
            </a:endParaRPr>
          </a:p>
          <a:p>
            <a:pPr marL="342900" lvl="0" indent="-298450" algn="ctr" rtl="0">
              <a:lnSpc>
                <a:spcPct val="100000"/>
              </a:lnSpc>
              <a:spcBef>
                <a:spcPts val="480"/>
              </a:spcBef>
              <a:spcAft>
                <a:spcPts val="0"/>
              </a:spcAft>
              <a:buClr>
                <a:schemeClr val="dk1"/>
              </a:buClr>
              <a:buSzPts val="1700"/>
              <a:buFont typeface="Comic Sans MS"/>
              <a:buChar char="•"/>
            </a:pPr>
            <a:r>
              <a:rPr lang="en-US" sz="1700">
                <a:latin typeface="Comic Sans MS"/>
                <a:ea typeface="Comic Sans MS"/>
                <a:cs typeface="Comic Sans MS"/>
                <a:sym typeface="Comic Sans MS"/>
              </a:rPr>
              <a:t>Taster session to the classroom in September (adult to stay)</a:t>
            </a:r>
            <a:endParaRPr sz="1700">
              <a:latin typeface="Comic Sans MS"/>
              <a:ea typeface="Comic Sans MS"/>
              <a:cs typeface="Comic Sans MS"/>
              <a:sym typeface="Comic Sans MS"/>
            </a:endParaRPr>
          </a:p>
          <a:p>
            <a:pPr marL="342900" lvl="0" indent="-298450" algn="ctr" rtl="0">
              <a:lnSpc>
                <a:spcPct val="100000"/>
              </a:lnSpc>
              <a:spcBef>
                <a:spcPts val="480"/>
              </a:spcBef>
              <a:spcAft>
                <a:spcPts val="0"/>
              </a:spcAft>
              <a:buClr>
                <a:schemeClr val="dk1"/>
              </a:buClr>
              <a:buSzPts val="1700"/>
              <a:buFont typeface="Comic Sans MS"/>
              <a:buChar char="•"/>
            </a:pPr>
            <a:r>
              <a:rPr lang="en-US" sz="1700">
                <a:latin typeface="Comic Sans MS"/>
                <a:ea typeface="Comic Sans MS"/>
                <a:cs typeface="Comic Sans MS"/>
                <a:sym typeface="Comic Sans MS"/>
              </a:rPr>
              <a:t>Parents network/whatsapp group (not monitored/run by school). Summer park meet-ups have been successful in the past. </a:t>
            </a:r>
            <a:endParaRPr sz="1700">
              <a:latin typeface="Comic Sans MS"/>
              <a:ea typeface="Comic Sans MS"/>
              <a:cs typeface="Comic Sans MS"/>
              <a:sym typeface="Comic Sans MS"/>
            </a:endParaRPr>
          </a:p>
          <a:p>
            <a:pPr marL="342900" lvl="0" indent="-298450" algn="ctr" rtl="0">
              <a:lnSpc>
                <a:spcPct val="100000"/>
              </a:lnSpc>
              <a:spcBef>
                <a:spcPts val="480"/>
              </a:spcBef>
              <a:spcAft>
                <a:spcPts val="0"/>
              </a:spcAft>
              <a:buSzPts val="1700"/>
              <a:buFont typeface="Comic Sans MS"/>
              <a:buChar char="•"/>
            </a:pPr>
            <a:r>
              <a:rPr lang="en-US" sz="1700">
                <a:latin typeface="Comic Sans MS"/>
                <a:ea typeface="Comic Sans MS"/>
                <a:cs typeface="Comic Sans MS"/>
                <a:sym typeface="Comic Sans MS"/>
              </a:rPr>
              <a:t>Staggered start (timetables in your pack)</a:t>
            </a:r>
            <a:endParaRPr sz="1700">
              <a:latin typeface="Comic Sans MS"/>
              <a:ea typeface="Comic Sans MS"/>
              <a:cs typeface="Comic Sans MS"/>
              <a:sym typeface="Comic Sans MS"/>
            </a:endParaRPr>
          </a:p>
          <a:p>
            <a:pPr marL="0" lvl="0" indent="0" algn="l" rtl="0">
              <a:lnSpc>
                <a:spcPct val="100000"/>
              </a:lnSpc>
              <a:spcBef>
                <a:spcPts val="480"/>
              </a:spcBef>
              <a:spcAft>
                <a:spcPts val="0"/>
              </a:spcAft>
              <a:buClr>
                <a:schemeClr val="dk1"/>
              </a:buClr>
              <a:buSzPts val="2400"/>
              <a:buFont typeface="Arial"/>
              <a:buNone/>
            </a:pPr>
            <a:endParaRPr sz="2200">
              <a:latin typeface="Arial"/>
              <a:ea typeface="Arial"/>
              <a:cs typeface="Arial"/>
              <a:sym typeface="Arial"/>
            </a:endParaRPr>
          </a:p>
        </p:txBody>
      </p:sp>
      <p:pic>
        <p:nvPicPr>
          <p:cNvPr id="171" name="Google Shape;171;p11"/>
          <p:cNvPicPr preferRelativeResize="0"/>
          <p:nvPr/>
        </p:nvPicPr>
        <p:blipFill rotWithShape="1">
          <a:blip r:embed="rId3">
            <a:alphaModFix/>
          </a:blip>
          <a:srcRect/>
          <a:stretch/>
        </p:blipFill>
        <p:spPr>
          <a:xfrm>
            <a:off x="6381452" y="1400137"/>
            <a:ext cx="2704773" cy="2028862"/>
          </a:xfrm>
          <a:prstGeom prst="rect">
            <a:avLst/>
          </a:prstGeom>
          <a:noFill/>
          <a:ln>
            <a:noFill/>
          </a:ln>
        </p:spPr>
      </p:pic>
      <p:pic>
        <p:nvPicPr>
          <p:cNvPr id="172" name="Google Shape;172;p11"/>
          <p:cNvPicPr preferRelativeResize="0"/>
          <p:nvPr/>
        </p:nvPicPr>
        <p:blipFill rotWithShape="1">
          <a:blip r:embed="rId4">
            <a:alphaModFix/>
          </a:blip>
          <a:srcRect/>
          <a:stretch/>
        </p:blipFill>
        <p:spPr>
          <a:xfrm>
            <a:off x="6787500" y="3564757"/>
            <a:ext cx="2086052" cy="2792896"/>
          </a:xfrm>
          <a:prstGeom prst="rect">
            <a:avLst/>
          </a:prstGeom>
          <a:noFill/>
          <a:ln>
            <a:noFill/>
          </a:ln>
        </p:spPr>
      </p:pic>
      <p:pic>
        <p:nvPicPr>
          <p:cNvPr id="173" name="Google Shape;173;p11" descr="JYSblue"/>
          <p:cNvPicPr preferRelativeResize="0"/>
          <p:nvPr/>
        </p:nvPicPr>
        <p:blipFill rotWithShape="1">
          <a:blip r:embed="rId5">
            <a:alphaModFix/>
          </a:blip>
          <a:srcRect/>
          <a:stretch/>
        </p:blipFill>
        <p:spPr>
          <a:xfrm>
            <a:off x="7850450" y="0"/>
            <a:ext cx="1133318" cy="1143000"/>
          </a:xfrm>
          <a:prstGeom prst="rect">
            <a:avLst/>
          </a:prstGeom>
          <a:noFill/>
          <a:ln>
            <a:noFill/>
          </a:ln>
        </p:spPr>
      </p:pic>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6"/>
          <p:cNvSpPr txBox="1">
            <a:spLocks noGrp="1"/>
          </p:cNvSpPr>
          <p:nvPr>
            <p:ph type="title"/>
          </p:nvPr>
        </p:nvSpPr>
        <p:spPr>
          <a:xfrm>
            <a:off x="921461" y="349251"/>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latin typeface="Comic Sans MS"/>
                <a:ea typeface="Comic Sans MS"/>
                <a:cs typeface="Comic Sans MS"/>
                <a:sym typeface="Comic Sans MS"/>
              </a:rPr>
              <a:t>What does a typical day in Year R look like?</a:t>
            </a:r>
            <a:endParaRPr b="1">
              <a:latin typeface="Comic Sans MS"/>
              <a:ea typeface="Comic Sans MS"/>
              <a:cs typeface="Comic Sans MS"/>
              <a:sym typeface="Comic Sans MS"/>
            </a:endParaRPr>
          </a:p>
        </p:txBody>
      </p:sp>
      <p:sp>
        <p:nvSpPr>
          <p:cNvPr id="180" name="Google Shape;180;p6"/>
          <p:cNvSpPr txBox="1">
            <a:spLocks noGrp="1"/>
          </p:cNvSpPr>
          <p:nvPr>
            <p:ph type="body" idx="1"/>
          </p:nvPr>
        </p:nvSpPr>
        <p:spPr>
          <a:xfrm>
            <a:off x="2787" y="1652589"/>
            <a:ext cx="3672408" cy="452596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800"/>
              <a:buFont typeface="Arial"/>
              <a:buNone/>
            </a:pPr>
            <a:r>
              <a:rPr lang="en-US" sz="2800">
                <a:latin typeface="Comic Sans MS"/>
                <a:ea typeface="Comic Sans MS"/>
                <a:cs typeface="Comic Sans MS"/>
                <a:sym typeface="Comic Sans MS"/>
              </a:rPr>
              <a:t>Our Reception class is the perfect mix of predictable and unpredictable!</a:t>
            </a:r>
            <a:endParaRPr sz="2800">
              <a:latin typeface="Comic Sans MS"/>
              <a:ea typeface="Comic Sans MS"/>
              <a:cs typeface="Comic Sans MS"/>
              <a:sym typeface="Comic Sans MS"/>
            </a:endParaRPr>
          </a:p>
          <a:p>
            <a:pPr marL="342900" lvl="0" indent="-342900" algn="ctr" rtl="0">
              <a:lnSpc>
                <a:spcPct val="100000"/>
              </a:lnSpc>
              <a:spcBef>
                <a:spcPts val="480"/>
              </a:spcBef>
              <a:spcAft>
                <a:spcPts val="0"/>
              </a:spcAft>
              <a:buClr>
                <a:schemeClr val="dk1"/>
              </a:buClr>
              <a:buSzPts val="2400"/>
              <a:buFont typeface="Comic Sans MS"/>
              <a:buChar char="•"/>
            </a:pPr>
            <a:r>
              <a:rPr lang="en-US" sz="2400">
                <a:latin typeface="Comic Sans MS"/>
                <a:ea typeface="Comic Sans MS"/>
                <a:cs typeface="Comic Sans MS"/>
                <a:sym typeface="Comic Sans MS"/>
              </a:rPr>
              <a:t>Consistent routines and boundaries mean that the children feel settled and secure.</a:t>
            </a:r>
            <a:endParaRPr>
              <a:latin typeface="Comic Sans MS"/>
              <a:ea typeface="Comic Sans MS"/>
              <a:cs typeface="Comic Sans MS"/>
              <a:sym typeface="Comic Sans MS"/>
            </a:endParaRPr>
          </a:p>
          <a:p>
            <a:pPr marL="342900" lvl="0" indent="-342900" algn="ctr" rtl="0">
              <a:lnSpc>
                <a:spcPct val="100000"/>
              </a:lnSpc>
              <a:spcBef>
                <a:spcPts val="480"/>
              </a:spcBef>
              <a:spcAft>
                <a:spcPts val="0"/>
              </a:spcAft>
              <a:buClr>
                <a:schemeClr val="dk1"/>
              </a:buClr>
              <a:buSzPts val="2400"/>
              <a:buFont typeface="Comic Sans MS"/>
              <a:buChar char="•"/>
            </a:pPr>
            <a:r>
              <a:rPr lang="en-US" sz="2400">
                <a:latin typeface="Comic Sans MS"/>
                <a:ea typeface="Comic Sans MS"/>
                <a:cs typeface="Comic Sans MS"/>
                <a:sym typeface="Comic Sans MS"/>
              </a:rPr>
              <a:t>Awe, wonder and spontaneity is sprinkled throughout our day.</a:t>
            </a:r>
            <a:endParaRPr sz="2400">
              <a:latin typeface="Comic Sans MS"/>
              <a:ea typeface="Comic Sans MS"/>
              <a:cs typeface="Comic Sans MS"/>
              <a:sym typeface="Comic Sans MS"/>
            </a:endParaRPr>
          </a:p>
        </p:txBody>
      </p:sp>
      <p:pic>
        <p:nvPicPr>
          <p:cNvPr id="181" name="Google Shape;181;p6"/>
          <p:cNvPicPr preferRelativeResize="0"/>
          <p:nvPr/>
        </p:nvPicPr>
        <p:blipFill rotWithShape="1">
          <a:blip r:embed="rId3">
            <a:alphaModFix/>
          </a:blip>
          <a:srcRect t="24949"/>
          <a:stretch/>
        </p:blipFill>
        <p:spPr>
          <a:xfrm>
            <a:off x="4355976" y="4581128"/>
            <a:ext cx="3419872" cy="1924999"/>
          </a:xfrm>
          <a:prstGeom prst="rect">
            <a:avLst/>
          </a:prstGeom>
          <a:noFill/>
          <a:ln>
            <a:noFill/>
          </a:ln>
        </p:spPr>
      </p:pic>
      <p:pic>
        <p:nvPicPr>
          <p:cNvPr id="182" name="Google Shape;182;p6"/>
          <p:cNvPicPr preferRelativeResize="0"/>
          <p:nvPr/>
        </p:nvPicPr>
        <p:blipFill rotWithShape="1">
          <a:blip r:embed="rId4">
            <a:alphaModFix/>
          </a:blip>
          <a:srcRect/>
          <a:stretch/>
        </p:blipFill>
        <p:spPr>
          <a:xfrm rot="5400000">
            <a:off x="3722885" y="2210569"/>
            <a:ext cx="2297739" cy="1723304"/>
          </a:xfrm>
          <a:prstGeom prst="rect">
            <a:avLst/>
          </a:prstGeom>
          <a:noFill/>
          <a:ln>
            <a:noFill/>
          </a:ln>
        </p:spPr>
      </p:pic>
      <p:pic>
        <p:nvPicPr>
          <p:cNvPr id="183" name="Google Shape;183;p6"/>
          <p:cNvPicPr preferRelativeResize="0"/>
          <p:nvPr/>
        </p:nvPicPr>
        <p:blipFill rotWithShape="1">
          <a:blip r:embed="rId5">
            <a:alphaModFix/>
          </a:blip>
          <a:srcRect/>
          <a:stretch/>
        </p:blipFill>
        <p:spPr>
          <a:xfrm rot="5400000">
            <a:off x="6205364" y="1894358"/>
            <a:ext cx="3140968" cy="2355726"/>
          </a:xfrm>
          <a:prstGeom prst="rect">
            <a:avLst/>
          </a:prstGeom>
          <a:noFill/>
          <a:ln>
            <a:noFill/>
          </a:ln>
        </p:spPr>
      </p:pic>
      <p:pic>
        <p:nvPicPr>
          <p:cNvPr id="184" name="Google Shape;184;p6" descr="European brown snail, Cornu aspersum (Stylommatophora: Helicidae) - 5426867"/>
          <p:cNvPicPr preferRelativeResize="0"/>
          <p:nvPr/>
        </p:nvPicPr>
        <p:blipFill rotWithShape="1">
          <a:blip r:embed="rId6">
            <a:alphaModFix/>
          </a:blip>
          <a:srcRect/>
          <a:stretch/>
        </p:blipFill>
        <p:spPr>
          <a:xfrm>
            <a:off x="7634481" y="5692714"/>
            <a:ext cx="1451840" cy="971674"/>
          </a:xfrm>
          <a:prstGeom prst="rect">
            <a:avLst/>
          </a:prstGeom>
          <a:noFill/>
          <a:ln>
            <a:noFill/>
          </a:ln>
        </p:spPr>
      </p:pic>
      <p:pic>
        <p:nvPicPr>
          <p:cNvPr id="185" name="Google Shape;185;p6" descr="Rainbow Free Stock Photo - Public Domain Pictures"/>
          <p:cNvPicPr preferRelativeResize="0"/>
          <p:nvPr/>
        </p:nvPicPr>
        <p:blipFill rotWithShape="1">
          <a:blip r:embed="rId7">
            <a:alphaModFix/>
          </a:blip>
          <a:srcRect/>
          <a:stretch/>
        </p:blipFill>
        <p:spPr>
          <a:xfrm>
            <a:off x="5733407" y="3904999"/>
            <a:ext cx="1402441" cy="579220"/>
          </a:xfrm>
          <a:prstGeom prst="rect">
            <a:avLst/>
          </a:prstGeom>
          <a:noFill/>
          <a:ln>
            <a:noFill/>
          </a:ln>
        </p:spPr>
      </p:pic>
      <p:pic>
        <p:nvPicPr>
          <p:cNvPr id="186" name="Google Shape;186;p6" descr="JYSblue"/>
          <p:cNvPicPr preferRelativeResize="0"/>
          <p:nvPr/>
        </p:nvPicPr>
        <p:blipFill rotWithShape="1">
          <a:blip r:embed="rId8">
            <a:alphaModFix/>
          </a:blip>
          <a:srcRect/>
          <a:stretch/>
        </p:blipFill>
        <p:spPr>
          <a:xfrm>
            <a:off x="179402" y="188927"/>
            <a:ext cx="1331550" cy="1342925"/>
          </a:xfrm>
          <a:prstGeom prst="rect">
            <a:avLst/>
          </a:prstGeom>
          <a:noFill/>
          <a:ln>
            <a:noFill/>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animEffect transition="in" filter="fade">
                                      <p:cBhvr>
                                        <p:cTn id="7" dur="500"/>
                                        <p:tgtEl>
                                          <p:spTgt spid="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0">
                                            <p:txEl>
                                              <p:pRg st="1" end="1"/>
                                            </p:txEl>
                                          </p:spTgt>
                                        </p:tgtEl>
                                        <p:attrNameLst>
                                          <p:attrName>style.visibility</p:attrName>
                                        </p:attrNameLst>
                                      </p:cBhvr>
                                      <p:to>
                                        <p:strVal val="visible"/>
                                      </p:to>
                                    </p:set>
                                    <p:animEffect transition="in" filter="fade">
                                      <p:cBhvr>
                                        <p:cTn id="12" dur="500"/>
                                        <p:tgtEl>
                                          <p:spTgt spid="1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0">
                                            <p:txEl>
                                              <p:pRg st="2" end="2"/>
                                            </p:txEl>
                                          </p:spTgt>
                                        </p:tgtEl>
                                        <p:attrNameLst>
                                          <p:attrName>style.visibility</p:attrName>
                                        </p:attrNameLst>
                                      </p:cBhvr>
                                      <p:to>
                                        <p:strVal val="visible"/>
                                      </p:to>
                                    </p:set>
                                    <p:animEffect transition="in" filter="fade">
                                      <p:cBhvr>
                                        <p:cTn id="17" dur="500"/>
                                        <p:tgtEl>
                                          <p:spTgt spid="1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7"/>
          <p:cNvSpPr txBox="1">
            <a:spLocks noGrp="1"/>
          </p:cNvSpPr>
          <p:nvPr>
            <p:ph type="title"/>
          </p:nvPr>
        </p:nvSpPr>
        <p:spPr>
          <a:xfrm>
            <a:off x="555225" y="-3071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100" b="1">
                <a:latin typeface="Comic Sans MS"/>
                <a:ea typeface="Comic Sans MS"/>
                <a:cs typeface="Comic Sans MS"/>
                <a:sym typeface="Comic Sans MS"/>
              </a:rPr>
              <a:t>Your child needs to bring…</a:t>
            </a:r>
            <a:r>
              <a:rPr lang="en-US" sz="4100" b="1">
                <a:latin typeface="Arial"/>
                <a:ea typeface="Arial"/>
                <a:cs typeface="Arial"/>
                <a:sym typeface="Arial"/>
              </a:rPr>
              <a:t>  </a:t>
            </a:r>
            <a:endParaRPr sz="4100" b="1">
              <a:latin typeface="Arial"/>
              <a:ea typeface="Arial"/>
              <a:cs typeface="Arial"/>
              <a:sym typeface="Arial"/>
            </a:endParaRPr>
          </a:p>
        </p:txBody>
      </p:sp>
      <p:pic>
        <p:nvPicPr>
          <p:cNvPr id="193" name="Google Shape;193;p7"/>
          <p:cNvPicPr preferRelativeResize="0"/>
          <p:nvPr/>
        </p:nvPicPr>
        <p:blipFill rotWithShape="1">
          <a:blip r:embed="rId3">
            <a:alphaModFix/>
          </a:blip>
          <a:srcRect/>
          <a:stretch/>
        </p:blipFill>
        <p:spPr>
          <a:xfrm>
            <a:off x="7562326" y="1312875"/>
            <a:ext cx="1442200" cy="1930925"/>
          </a:xfrm>
          <a:prstGeom prst="rect">
            <a:avLst/>
          </a:prstGeom>
          <a:noFill/>
          <a:ln>
            <a:noFill/>
          </a:ln>
        </p:spPr>
      </p:pic>
      <p:pic>
        <p:nvPicPr>
          <p:cNvPr id="194" name="Google Shape;194;p7" descr="JYSblue"/>
          <p:cNvPicPr preferRelativeResize="0"/>
          <p:nvPr/>
        </p:nvPicPr>
        <p:blipFill rotWithShape="1">
          <a:blip r:embed="rId4">
            <a:alphaModFix/>
          </a:blip>
          <a:srcRect/>
          <a:stretch/>
        </p:blipFill>
        <p:spPr>
          <a:xfrm>
            <a:off x="7709402" y="5431140"/>
            <a:ext cx="1331550" cy="1342925"/>
          </a:xfrm>
          <a:prstGeom prst="rect">
            <a:avLst/>
          </a:prstGeom>
          <a:noFill/>
          <a:ln>
            <a:noFill/>
          </a:ln>
        </p:spPr>
      </p:pic>
      <p:sp>
        <p:nvSpPr>
          <p:cNvPr id="195" name="Google Shape;195;p7"/>
          <p:cNvSpPr txBox="1"/>
          <p:nvPr/>
        </p:nvSpPr>
        <p:spPr>
          <a:xfrm>
            <a:off x="46125" y="246950"/>
            <a:ext cx="7516200" cy="723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solidFill>
                <a:schemeClr val="dk1"/>
              </a:solidFill>
            </a:endParaRPr>
          </a:p>
          <a:p>
            <a:pPr marL="0" lvl="0" indent="0" algn="l" rtl="0">
              <a:spcBef>
                <a:spcPts val="360"/>
              </a:spcBef>
              <a:spcAft>
                <a:spcPts val="0"/>
              </a:spcAft>
              <a:buNone/>
            </a:pPr>
            <a:r>
              <a:rPr lang="en-US" sz="1100" b="1">
                <a:solidFill>
                  <a:schemeClr val="dk1"/>
                </a:solidFill>
                <a:latin typeface="Comic Sans MS"/>
                <a:ea typeface="Comic Sans MS"/>
                <a:cs typeface="Comic Sans MS"/>
                <a:sym typeface="Comic Sans MS"/>
              </a:rPr>
              <a:t>Clearly named book bag (no backpacks please) </a:t>
            </a:r>
            <a:r>
              <a:rPr lang="en-US" sz="1100">
                <a:solidFill>
                  <a:schemeClr val="dk1"/>
                </a:solidFill>
                <a:latin typeface="Comic Sans MS"/>
                <a:ea typeface="Comic Sans MS"/>
                <a:cs typeface="Comic Sans MS"/>
                <a:sym typeface="Comic Sans MS"/>
              </a:rPr>
              <a:t>- Iron/sew on transfers that spell out your child’s name and favourite characters are really helpful. A keyring personal to your child is also great to help them to identify their bag quickly. </a:t>
            </a:r>
            <a:endParaRPr sz="11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700" b="1">
              <a:solidFill>
                <a:schemeClr val="dk1"/>
              </a:solidFill>
              <a:latin typeface="Comic Sans MS"/>
              <a:ea typeface="Comic Sans MS"/>
              <a:cs typeface="Comic Sans MS"/>
              <a:sym typeface="Comic Sans MS"/>
            </a:endParaRPr>
          </a:p>
          <a:p>
            <a:pPr marL="0" lvl="0" indent="0" algn="l" rtl="0">
              <a:spcBef>
                <a:spcPts val="360"/>
              </a:spcBef>
              <a:spcAft>
                <a:spcPts val="0"/>
              </a:spcAft>
              <a:buNone/>
            </a:pPr>
            <a:r>
              <a:rPr lang="en-US" sz="1100" b="1">
                <a:solidFill>
                  <a:schemeClr val="dk1"/>
                </a:solidFill>
                <a:latin typeface="Comic Sans MS"/>
                <a:ea typeface="Comic Sans MS"/>
                <a:cs typeface="Comic Sans MS"/>
                <a:sym typeface="Comic Sans MS"/>
              </a:rPr>
              <a:t>Water bottle </a:t>
            </a:r>
            <a:r>
              <a:rPr lang="en-US" sz="1100">
                <a:solidFill>
                  <a:schemeClr val="dk1"/>
                </a:solidFill>
                <a:latin typeface="Comic Sans MS"/>
                <a:ea typeface="Comic Sans MS"/>
                <a:cs typeface="Comic Sans MS"/>
                <a:sym typeface="Comic Sans MS"/>
              </a:rPr>
              <a:t>- Filled with water each day (no squash please). Bottles that have a suck-release top are perfect as screw tops are difficult for the children to open independently and free-flow tops often get spilt. These can be of any decoration/design. </a:t>
            </a:r>
            <a:endParaRPr sz="11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700">
              <a:solidFill>
                <a:schemeClr val="dk1"/>
              </a:solidFill>
              <a:latin typeface="Comic Sans MS"/>
              <a:ea typeface="Comic Sans MS"/>
              <a:cs typeface="Comic Sans MS"/>
              <a:sym typeface="Comic Sans MS"/>
            </a:endParaRPr>
          </a:p>
          <a:p>
            <a:pPr marL="0" lvl="0" indent="0" algn="l" rtl="0">
              <a:spcBef>
                <a:spcPts val="360"/>
              </a:spcBef>
              <a:spcAft>
                <a:spcPts val="0"/>
              </a:spcAft>
              <a:buNone/>
            </a:pPr>
            <a:r>
              <a:rPr lang="en-US" sz="1100" b="1">
                <a:solidFill>
                  <a:schemeClr val="dk1"/>
                </a:solidFill>
                <a:latin typeface="Comic Sans MS"/>
                <a:ea typeface="Comic Sans MS"/>
                <a:cs typeface="Comic Sans MS"/>
                <a:sym typeface="Comic Sans MS"/>
              </a:rPr>
              <a:t>P.E Kit bag </a:t>
            </a:r>
            <a:r>
              <a:rPr lang="en-US" sz="1100">
                <a:solidFill>
                  <a:schemeClr val="dk1"/>
                </a:solidFill>
                <a:latin typeface="Comic Sans MS"/>
                <a:ea typeface="Comic Sans MS"/>
                <a:cs typeface="Comic Sans MS"/>
                <a:sym typeface="Comic Sans MS"/>
              </a:rPr>
              <a:t>- no plimsoles are needed until the summer term - we will remind you then. White t-shirt (JYS branded or plain) and blue drawstring/sports style shorts. </a:t>
            </a:r>
            <a:endParaRPr sz="11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700">
              <a:solidFill>
                <a:schemeClr val="dk1"/>
              </a:solidFill>
              <a:latin typeface="Comic Sans MS"/>
              <a:ea typeface="Comic Sans MS"/>
              <a:cs typeface="Comic Sans MS"/>
              <a:sym typeface="Comic Sans MS"/>
            </a:endParaRPr>
          </a:p>
          <a:p>
            <a:pPr marL="0" lvl="0" indent="0" algn="l" rtl="0">
              <a:spcBef>
                <a:spcPts val="360"/>
              </a:spcBef>
              <a:spcAft>
                <a:spcPts val="0"/>
              </a:spcAft>
              <a:buNone/>
            </a:pPr>
            <a:r>
              <a:rPr lang="en-US" sz="1100" b="1">
                <a:solidFill>
                  <a:schemeClr val="dk1"/>
                </a:solidFill>
                <a:latin typeface="Comic Sans MS"/>
                <a:ea typeface="Comic Sans MS"/>
                <a:cs typeface="Comic Sans MS"/>
                <a:sym typeface="Comic Sans MS"/>
              </a:rPr>
              <a:t>Toy – </a:t>
            </a:r>
            <a:r>
              <a:rPr lang="en-US" sz="1100">
                <a:solidFill>
                  <a:schemeClr val="dk1"/>
                </a:solidFill>
                <a:latin typeface="Comic Sans MS"/>
                <a:ea typeface="Comic Sans MS"/>
                <a:cs typeface="Comic Sans MS"/>
                <a:sym typeface="Comic Sans MS"/>
              </a:rPr>
              <a:t>We do not allow toys to come to school. They often get lost or broken and the children become upset; we have plenty in school!</a:t>
            </a:r>
            <a:endParaRPr sz="11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700">
              <a:solidFill>
                <a:schemeClr val="dk1"/>
              </a:solidFill>
              <a:latin typeface="Comic Sans MS"/>
              <a:ea typeface="Comic Sans MS"/>
              <a:cs typeface="Comic Sans MS"/>
              <a:sym typeface="Comic Sans MS"/>
            </a:endParaRPr>
          </a:p>
          <a:p>
            <a:pPr marL="0" lvl="0" indent="0" algn="l" rtl="0">
              <a:spcBef>
                <a:spcPts val="360"/>
              </a:spcBef>
              <a:spcAft>
                <a:spcPts val="0"/>
              </a:spcAft>
              <a:buNone/>
            </a:pPr>
            <a:r>
              <a:rPr lang="en-US" sz="1100" b="1">
                <a:solidFill>
                  <a:schemeClr val="dk1"/>
                </a:solidFill>
                <a:latin typeface="Comic Sans MS"/>
                <a:ea typeface="Comic Sans MS"/>
                <a:cs typeface="Comic Sans MS"/>
                <a:sym typeface="Comic Sans MS"/>
              </a:rPr>
              <a:t>Packed lunches </a:t>
            </a:r>
            <a:r>
              <a:rPr lang="en-US" sz="1100">
                <a:solidFill>
                  <a:schemeClr val="dk1"/>
                </a:solidFill>
                <a:latin typeface="Comic Sans MS"/>
                <a:ea typeface="Comic Sans MS"/>
                <a:cs typeface="Comic Sans MS"/>
                <a:sym typeface="Comic Sans MS"/>
              </a:rPr>
              <a:t>- Every child in KS1 is entitled to a free hot dinner provided by Chartwells. If you choose to send them with a packed lunch instead, please note we are a healthy school (no sweets/chocolate/fizzy drinks) and nut aware (no nuts including peanut butter/hazelnut spread, nut based pesto sauce etc). You will also need to pack a separate drink for your child in their lunchbox. </a:t>
            </a:r>
            <a:endParaRPr sz="11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700" b="1">
              <a:solidFill>
                <a:schemeClr val="dk1"/>
              </a:solidFill>
              <a:latin typeface="Comic Sans MS"/>
              <a:ea typeface="Comic Sans MS"/>
              <a:cs typeface="Comic Sans MS"/>
              <a:sym typeface="Comic Sans MS"/>
            </a:endParaRPr>
          </a:p>
          <a:p>
            <a:pPr marL="0" lvl="0" indent="0" algn="l" rtl="0">
              <a:spcBef>
                <a:spcPts val="360"/>
              </a:spcBef>
              <a:spcAft>
                <a:spcPts val="0"/>
              </a:spcAft>
              <a:buNone/>
            </a:pPr>
            <a:r>
              <a:rPr lang="en-US" sz="1100" b="1">
                <a:solidFill>
                  <a:schemeClr val="dk1"/>
                </a:solidFill>
                <a:latin typeface="Comic Sans MS"/>
                <a:ea typeface="Comic Sans MS"/>
                <a:cs typeface="Comic Sans MS"/>
                <a:sym typeface="Comic Sans MS"/>
              </a:rPr>
              <a:t>Coat -</a:t>
            </a:r>
            <a:r>
              <a:rPr lang="en-US" sz="1100">
                <a:solidFill>
                  <a:schemeClr val="dk1"/>
                </a:solidFill>
                <a:latin typeface="Comic Sans MS"/>
                <a:ea typeface="Comic Sans MS"/>
                <a:cs typeface="Comic Sans MS"/>
                <a:sym typeface="Comic Sans MS"/>
              </a:rPr>
              <a:t> Warm </a:t>
            </a:r>
            <a:r>
              <a:rPr lang="en-US" sz="1100" i="1">
                <a:solidFill>
                  <a:schemeClr val="dk1"/>
                </a:solidFill>
                <a:latin typeface="Comic Sans MS"/>
                <a:ea typeface="Comic Sans MS"/>
                <a:cs typeface="Comic Sans MS"/>
                <a:sym typeface="Comic Sans MS"/>
              </a:rPr>
              <a:t>and</a:t>
            </a:r>
            <a:r>
              <a:rPr lang="en-US" sz="1100">
                <a:solidFill>
                  <a:schemeClr val="dk1"/>
                </a:solidFill>
                <a:latin typeface="Comic Sans MS"/>
                <a:ea typeface="Comic Sans MS"/>
                <a:cs typeface="Comic Sans MS"/>
                <a:sym typeface="Comic Sans MS"/>
              </a:rPr>
              <a:t> waterproof for the colder months please and a light pac-a-mac style jacket for summer. A coat should be brought to school everyday regardless of the weather forecast. Please support your child to be able to zip their coat.</a:t>
            </a:r>
            <a:endParaRPr sz="11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700" b="1">
              <a:solidFill>
                <a:schemeClr val="dk1"/>
              </a:solidFill>
              <a:latin typeface="Comic Sans MS"/>
              <a:ea typeface="Comic Sans MS"/>
              <a:cs typeface="Comic Sans MS"/>
              <a:sym typeface="Comic Sans MS"/>
            </a:endParaRPr>
          </a:p>
          <a:p>
            <a:pPr marL="0" lvl="0" indent="0" algn="l" rtl="0">
              <a:spcBef>
                <a:spcPts val="360"/>
              </a:spcBef>
              <a:spcAft>
                <a:spcPts val="0"/>
              </a:spcAft>
              <a:buNone/>
            </a:pPr>
            <a:r>
              <a:rPr lang="en-US" sz="1100" b="1">
                <a:solidFill>
                  <a:schemeClr val="dk1"/>
                </a:solidFill>
                <a:latin typeface="Comic Sans MS"/>
                <a:ea typeface="Comic Sans MS"/>
                <a:cs typeface="Comic Sans MS"/>
                <a:sym typeface="Comic Sans MS"/>
              </a:rPr>
              <a:t>Sun hats -</a:t>
            </a:r>
            <a:r>
              <a:rPr lang="en-US" sz="1100">
                <a:solidFill>
                  <a:schemeClr val="dk1"/>
                </a:solidFill>
                <a:latin typeface="Comic Sans MS"/>
                <a:ea typeface="Comic Sans MS"/>
                <a:cs typeface="Comic Sans MS"/>
                <a:sym typeface="Comic Sans MS"/>
              </a:rPr>
              <a:t> For when we are lucky enough to have warm weather. Please also apply suncream before they come into school in the morning and we will re-apply our school suncream before lunch. </a:t>
            </a:r>
            <a:endParaRPr sz="11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700">
              <a:solidFill>
                <a:schemeClr val="dk1"/>
              </a:solidFill>
              <a:latin typeface="Comic Sans MS"/>
              <a:ea typeface="Comic Sans MS"/>
              <a:cs typeface="Comic Sans MS"/>
              <a:sym typeface="Comic Sans MS"/>
            </a:endParaRPr>
          </a:p>
          <a:p>
            <a:pPr marL="0" lvl="0" indent="0" algn="l" rtl="0">
              <a:spcBef>
                <a:spcPts val="360"/>
              </a:spcBef>
              <a:spcAft>
                <a:spcPts val="0"/>
              </a:spcAft>
              <a:buNone/>
            </a:pPr>
            <a:r>
              <a:rPr lang="en-US" sz="1100" b="1">
                <a:solidFill>
                  <a:schemeClr val="dk1"/>
                </a:solidFill>
                <a:latin typeface="Comic Sans MS"/>
                <a:ea typeface="Comic Sans MS"/>
                <a:cs typeface="Comic Sans MS"/>
                <a:sym typeface="Comic Sans MS"/>
              </a:rPr>
              <a:t>Snacks-</a:t>
            </a:r>
            <a:r>
              <a:rPr lang="en-US" sz="1100">
                <a:solidFill>
                  <a:schemeClr val="dk1"/>
                </a:solidFill>
                <a:latin typeface="Comic Sans MS"/>
                <a:ea typeface="Comic Sans MS"/>
                <a:cs typeface="Comic Sans MS"/>
                <a:sym typeface="Comic Sans MS"/>
              </a:rPr>
              <a:t> One piece of school fruit will be provided each day but we do not know what it is going to be. For example, some days we have tomatoes, other days we may have carrots. If your child will only eat certain fruits/veg you may consider sending your child in with a clearly labelled snack pot. Only fruit or vegetables please. Dried is also acceptable but these should be in their purest/rawest form e.g. raisins or dried apricots rather than </a:t>
            </a:r>
            <a:r>
              <a:rPr lang="en-US" sz="1100">
                <a:solidFill>
                  <a:schemeClr val="dk1"/>
                </a:solidFill>
              </a:rPr>
              <a:t>packaged fruit bars/winders. </a:t>
            </a:r>
            <a:endParaRPr sz="1100">
              <a:solidFill>
                <a:schemeClr val="dk1"/>
              </a:solidFill>
            </a:endParaRPr>
          </a:p>
          <a:p>
            <a:pPr marL="0" lvl="0" indent="0" algn="l" rtl="0">
              <a:spcBef>
                <a:spcPts val="360"/>
              </a:spcBef>
              <a:spcAft>
                <a:spcPts val="0"/>
              </a:spcAft>
              <a:buNone/>
            </a:pPr>
            <a:endParaRPr sz="800" b="1">
              <a:solidFill>
                <a:schemeClr val="dk1"/>
              </a:solidFill>
            </a:endParaRPr>
          </a:p>
          <a:p>
            <a:pPr marL="0" lvl="0" indent="0" algn="l" rtl="0">
              <a:spcBef>
                <a:spcPts val="360"/>
              </a:spcBef>
              <a:spcAft>
                <a:spcPts val="0"/>
              </a:spcAft>
              <a:buNone/>
            </a:pPr>
            <a:r>
              <a:rPr lang="en-US" sz="1100" b="1">
                <a:solidFill>
                  <a:schemeClr val="dk1"/>
                </a:solidFill>
                <a:latin typeface="Comic Sans MS"/>
                <a:ea typeface="Comic Sans MS"/>
                <a:cs typeface="Comic Sans MS"/>
                <a:sym typeface="Comic Sans MS"/>
              </a:rPr>
              <a:t>Wet weather wear- </a:t>
            </a:r>
            <a:r>
              <a:rPr lang="en-US" sz="1100">
                <a:solidFill>
                  <a:schemeClr val="dk1"/>
                </a:solidFill>
                <a:latin typeface="Comic Sans MS"/>
                <a:ea typeface="Comic Sans MS"/>
                <a:cs typeface="Comic Sans MS"/>
                <a:sym typeface="Comic Sans MS"/>
              </a:rPr>
              <a:t>Please provide a pair of wellies and waterproof trousers that can be kept at school at all times.</a:t>
            </a:r>
            <a:endParaRPr sz="1100">
              <a:solidFill>
                <a:schemeClr val="dk1"/>
              </a:solidFill>
              <a:latin typeface="Comic Sans MS"/>
              <a:ea typeface="Comic Sans MS"/>
              <a:cs typeface="Comic Sans MS"/>
              <a:sym typeface="Comic Sans MS"/>
            </a:endParaRPr>
          </a:p>
          <a:p>
            <a:pPr marL="0" lvl="0" indent="0" algn="l" rtl="0">
              <a:spcBef>
                <a:spcPts val="360"/>
              </a:spcBef>
              <a:spcAft>
                <a:spcPts val="0"/>
              </a:spcAft>
              <a:buNone/>
            </a:pPr>
            <a:endParaRPr sz="1300" b="1">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6" name="Google Shape;196;p7"/>
          <p:cNvSpPr/>
          <p:nvPr/>
        </p:nvSpPr>
        <p:spPr>
          <a:xfrm>
            <a:off x="7562325" y="3906025"/>
            <a:ext cx="1581675" cy="902875"/>
          </a:xfrm>
          <a:prstGeom prst="flowChartPunchedTap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omic Sans MS"/>
                <a:ea typeface="Comic Sans MS"/>
                <a:cs typeface="Comic Sans MS"/>
                <a:sym typeface="Comic Sans MS"/>
              </a:rPr>
              <a:t>Please name everything</a:t>
            </a:r>
            <a:endParaRPr>
              <a:latin typeface="Comic Sans MS"/>
              <a:ea typeface="Comic Sans MS"/>
              <a:cs typeface="Comic Sans MS"/>
              <a:sym typeface="Comic Sans MS"/>
            </a:endParaRPr>
          </a:p>
        </p:txBody>
      </p:sp>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b="1">
                <a:latin typeface="Arial"/>
                <a:ea typeface="Arial"/>
                <a:cs typeface="Arial"/>
                <a:sym typeface="Arial"/>
              </a:rPr>
              <a:t> </a:t>
            </a:r>
            <a:r>
              <a:rPr lang="en-US" b="1">
                <a:latin typeface="Comic Sans MS"/>
                <a:ea typeface="Comic Sans MS"/>
                <a:cs typeface="Comic Sans MS"/>
                <a:sym typeface="Comic Sans MS"/>
              </a:rPr>
              <a:t>Start and end of the day…  </a:t>
            </a:r>
            <a:endParaRPr b="1">
              <a:latin typeface="Comic Sans MS"/>
              <a:ea typeface="Comic Sans MS"/>
              <a:cs typeface="Comic Sans MS"/>
              <a:sym typeface="Comic Sans MS"/>
            </a:endParaRPr>
          </a:p>
        </p:txBody>
      </p:sp>
      <p:sp>
        <p:nvSpPr>
          <p:cNvPr id="203" name="Google Shape;203;p9"/>
          <p:cNvSpPr txBox="1">
            <a:spLocks noGrp="1"/>
          </p:cNvSpPr>
          <p:nvPr>
            <p:ph type="body" idx="1"/>
          </p:nvPr>
        </p:nvSpPr>
        <p:spPr>
          <a:xfrm>
            <a:off x="0" y="1001900"/>
            <a:ext cx="4140000" cy="5627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2800"/>
              <a:buFont typeface="Arial"/>
              <a:buNone/>
            </a:pPr>
            <a:endParaRPr sz="1000"/>
          </a:p>
          <a:p>
            <a:pPr marL="342900" lvl="0" indent="-241300" algn="l" rtl="0">
              <a:lnSpc>
                <a:spcPct val="100000"/>
              </a:lnSpc>
              <a:spcBef>
                <a:spcPts val="560"/>
              </a:spcBef>
              <a:spcAft>
                <a:spcPts val="0"/>
              </a:spcAft>
              <a:buClr>
                <a:schemeClr val="dk1"/>
              </a:buClr>
              <a:buSzPts val="1200"/>
              <a:buFont typeface="Comic Sans MS"/>
              <a:buChar char="•"/>
            </a:pPr>
            <a:r>
              <a:rPr lang="en-US" sz="1200">
                <a:latin typeface="Comic Sans MS"/>
                <a:ea typeface="Comic Sans MS"/>
                <a:cs typeface="Comic Sans MS"/>
                <a:sym typeface="Comic Sans MS"/>
              </a:rPr>
              <a:t>Please take note of the parking plan (available on the website). The car park is for staff only please. Walking where possible is encouraged and a great time to chat with your child, notice the changes in nature and spot their friends along the way. </a:t>
            </a:r>
            <a:endParaRPr sz="1200">
              <a:latin typeface="Comic Sans MS"/>
              <a:ea typeface="Comic Sans MS"/>
              <a:cs typeface="Comic Sans MS"/>
              <a:sym typeface="Comic Sans MS"/>
            </a:endParaRPr>
          </a:p>
          <a:p>
            <a:pPr marL="342900" lvl="0" indent="-241300" algn="l" rtl="0">
              <a:lnSpc>
                <a:spcPct val="100000"/>
              </a:lnSpc>
              <a:spcBef>
                <a:spcPts val="560"/>
              </a:spcBef>
              <a:spcAft>
                <a:spcPts val="0"/>
              </a:spcAft>
              <a:buClr>
                <a:schemeClr val="dk1"/>
              </a:buClr>
              <a:buSzPts val="1200"/>
              <a:buFont typeface="Comic Sans MS"/>
              <a:buChar char="•"/>
            </a:pPr>
            <a:r>
              <a:rPr lang="en-US" sz="1200">
                <a:latin typeface="Comic Sans MS"/>
                <a:ea typeface="Comic Sans MS"/>
                <a:cs typeface="Comic Sans MS"/>
                <a:sym typeface="Comic Sans MS"/>
              </a:rPr>
              <a:t>The playground is unsupervised at the beginning and end of the school day so please stay with your child until the Reception gate opens and you hand your child over to a member of staff. </a:t>
            </a:r>
            <a:endParaRPr sz="1200">
              <a:latin typeface="Comic Sans MS"/>
              <a:ea typeface="Comic Sans MS"/>
              <a:cs typeface="Comic Sans MS"/>
              <a:sym typeface="Comic Sans MS"/>
            </a:endParaRPr>
          </a:p>
          <a:p>
            <a:pPr marL="342900" lvl="0" indent="-241300" algn="l" rtl="0">
              <a:lnSpc>
                <a:spcPct val="100000"/>
              </a:lnSpc>
              <a:spcBef>
                <a:spcPts val="560"/>
              </a:spcBef>
              <a:spcAft>
                <a:spcPts val="0"/>
              </a:spcAft>
              <a:buSzPts val="1200"/>
              <a:buFont typeface="Comic Sans MS"/>
              <a:buChar char="•"/>
            </a:pPr>
            <a:r>
              <a:rPr lang="en-US" sz="1200">
                <a:latin typeface="Comic Sans MS"/>
                <a:ea typeface="Comic Sans MS"/>
                <a:cs typeface="Comic Sans MS"/>
                <a:sym typeface="Comic Sans MS"/>
              </a:rPr>
              <a:t>After the transition period, your child should be dropped to school between 8.35-8.45am. After this time, your child be be marked as late and will need to enter school via the office. Reception class start to dismiss at 3.10pm in order to safely dismiss the younger children to their adults. Please be there in plenty of time and be patient with us as we learn your faces, grandparents and childminders…this can be in excess 100 adults for us to learn in the first couple of weeks. </a:t>
            </a:r>
            <a:endParaRPr sz="1200">
              <a:latin typeface="Comic Sans MS"/>
              <a:ea typeface="Comic Sans MS"/>
              <a:cs typeface="Comic Sans MS"/>
              <a:sym typeface="Comic Sans MS"/>
            </a:endParaRPr>
          </a:p>
          <a:p>
            <a:pPr marL="342900" lvl="0" indent="-241300" algn="l" rtl="0">
              <a:lnSpc>
                <a:spcPct val="100000"/>
              </a:lnSpc>
              <a:spcBef>
                <a:spcPts val="560"/>
              </a:spcBef>
              <a:spcAft>
                <a:spcPts val="0"/>
              </a:spcAft>
              <a:buSzPts val="1200"/>
              <a:buFont typeface="Comic Sans MS"/>
              <a:buChar char="•"/>
            </a:pPr>
            <a:r>
              <a:rPr lang="en-US" sz="1200">
                <a:latin typeface="Comic Sans MS"/>
                <a:ea typeface="Comic Sans MS"/>
                <a:cs typeface="Comic Sans MS"/>
                <a:sym typeface="Comic Sans MS"/>
              </a:rPr>
              <a:t>Please make drop off swift during those first days. If you are confident and positive, your child will pick up on this and be more confident coming into school too. We are there to help. We will also keep you updated through Tapestry so you know they will be having a great time (please keep an eye in your e-mails for Tapestry sign up links. </a:t>
            </a:r>
            <a:endParaRPr sz="1200">
              <a:latin typeface="Comic Sans MS"/>
              <a:ea typeface="Comic Sans MS"/>
              <a:cs typeface="Comic Sans MS"/>
              <a:sym typeface="Comic Sans MS"/>
            </a:endParaRPr>
          </a:p>
          <a:p>
            <a:pPr marL="0" lvl="0" indent="0" algn="l" rtl="0">
              <a:lnSpc>
                <a:spcPct val="100000"/>
              </a:lnSpc>
              <a:spcBef>
                <a:spcPts val="560"/>
              </a:spcBef>
              <a:spcAft>
                <a:spcPts val="0"/>
              </a:spcAft>
              <a:buNone/>
            </a:pPr>
            <a:endParaRPr sz="1000">
              <a:latin typeface="Comic Sans MS"/>
              <a:ea typeface="Comic Sans MS"/>
              <a:cs typeface="Comic Sans MS"/>
              <a:sym typeface="Comic Sans MS"/>
            </a:endParaRPr>
          </a:p>
        </p:txBody>
      </p:sp>
      <p:pic>
        <p:nvPicPr>
          <p:cNvPr id="204" name="Google Shape;204;p9"/>
          <p:cNvPicPr preferRelativeResize="0"/>
          <p:nvPr/>
        </p:nvPicPr>
        <p:blipFill rotWithShape="1">
          <a:blip r:embed="rId3">
            <a:alphaModFix/>
          </a:blip>
          <a:srcRect/>
          <a:stretch/>
        </p:blipFill>
        <p:spPr>
          <a:xfrm>
            <a:off x="6582240" y="4077072"/>
            <a:ext cx="1989999" cy="2664296"/>
          </a:xfrm>
          <a:prstGeom prst="rect">
            <a:avLst/>
          </a:prstGeom>
          <a:noFill/>
          <a:ln>
            <a:noFill/>
          </a:ln>
        </p:spPr>
      </p:pic>
      <p:pic>
        <p:nvPicPr>
          <p:cNvPr id="205" name="Google Shape;205;p9"/>
          <p:cNvPicPr preferRelativeResize="0"/>
          <p:nvPr/>
        </p:nvPicPr>
        <p:blipFill rotWithShape="1">
          <a:blip r:embed="rId4">
            <a:alphaModFix/>
          </a:blip>
          <a:srcRect/>
          <a:stretch/>
        </p:blipFill>
        <p:spPr>
          <a:xfrm>
            <a:off x="6582240" y="1297341"/>
            <a:ext cx="2252962" cy="3016362"/>
          </a:xfrm>
          <a:prstGeom prst="rect">
            <a:avLst/>
          </a:prstGeom>
          <a:noFill/>
          <a:ln>
            <a:noFill/>
          </a:ln>
        </p:spPr>
      </p:pic>
      <p:pic>
        <p:nvPicPr>
          <p:cNvPr id="206" name="Google Shape;206;p9"/>
          <p:cNvPicPr preferRelativeResize="0"/>
          <p:nvPr/>
        </p:nvPicPr>
        <p:blipFill rotWithShape="1">
          <a:blip r:embed="rId5">
            <a:alphaModFix/>
          </a:blip>
          <a:srcRect/>
          <a:stretch/>
        </p:blipFill>
        <p:spPr>
          <a:xfrm>
            <a:off x="4139952" y="1341168"/>
            <a:ext cx="2255837" cy="3017837"/>
          </a:xfrm>
          <a:prstGeom prst="rect">
            <a:avLst/>
          </a:prstGeom>
          <a:noFill/>
          <a:ln>
            <a:noFill/>
          </a:ln>
        </p:spPr>
      </p:pic>
      <p:pic>
        <p:nvPicPr>
          <p:cNvPr id="207" name="Google Shape;207;p9"/>
          <p:cNvPicPr preferRelativeResize="0"/>
          <p:nvPr/>
        </p:nvPicPr>
        <p:blipFill rotWithShape="1">
          <a:blip r:embed="rId6">
            <a:alphaModFix/>
          </a:blip>
          <a:srcRect/>
          <a:stretch/>
        </p:blipFill>
        <p:spPr>
          <a:xfrm>
            <a:off x="4142849" y="4730074"/>
            <a:ext cx="2252950" cy="1688030"/>
          </a:xfrm>
          <a:prstGeom prst="rect">
            <a:avLst/>
          </a:prstGeom>
          <a:noFill/>
          <a:ln>
            <a:noFill/>
          </a:ln>
        </p:spPr>
      </p:pic>
      <p:pic>
        <p:nvPicPr>
          <p:cNvPr id="208" name="Google Shape;208;p9" descr="JYSblue"/>
          <p:cNvPicPr preferRelativeResize="0"/>
          <p:nvPr/>
        </p:nvPicPr>
        <p:blipFill rotWithShape="1">
          <a:blip r:embed="rId7">
            <a:alphaModFix/>
          </a:blip>
          <a:srcRect/>
          <a:stretch/>
        </p:blipFill>
        <p:spPr>
          <a:xfrm>
            <a:off x="68850" y="95475"/>
            <a:ext cx="829050" cy="836125"/>
          </a:xfrm>
          <a:prstGeom prst="rect">
            <a:avLst/>
          </a:prstGeom>
          <a:noFill/>
          <a:ln>
            <a:noFill/>
          </a:ln>
        </p:spPr>
      </p:pic>
    </p:spTree>
  </p:cSld>
  <p:clrMapOvr>
    <a:masterClrMapping/>
  </p:clrMapOvr>
  <p:transition spd="med">
    <p:push/>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1597</Words>
  <Application>Microsoft Office PowerPoint</Application>
  <PresentationFormat>On-screen Show (4:3)</PresentationFormat>
  <Paragraphs>117</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Schoolbell</vt:lpstr>
      <vt:lpstr>Verdana</vt:lpstr>
      <vt:lpstr>Comic Sans MS</vt:lpstr>
      <vt:lpstr>Arial</vt:lpstr>
      <vt:lpstr>Calibri</vt:lpstr>
      <vt:lpstr>Default Design</vt:lpstr>
      <vt:lpstr>Jessie Younghusband School</vt:lpstr>
      <vt:lpstr>Introductions</vt:lpstr>
      <vt:lpstr>Reception Class </vt:lpstr>
      <vt:lpstr>Aims for the Early Years Foundation Stage  </vt:lpstr>
      <vt:lpstr>Areas of Learning   </vt:lpstr>
      <vt:lpstr>How do we ensure a smooth transition?</vt:lpstr>
      <vt:lpstr>What does a typical day in Year R look like?</vt:lpstr>
      <vt:lpstr>Your child needs to bring…  </vt:lpstr>
      <vt:lpstr> Start and end of the day…  </vt:lpstr>
      <vt:lpstr>Useful information…  </vt:lpstr>
      <vt:lpstr> </vt:lpstr>
      <vt:lpstr>How you can help… </vt:lpstr>
      <vt:lpstr> </vt:lpstr>
      <vt:lpstr>Final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WSCC</dc:creator>
  <cp:lastModifiedBy>Paul Neaves</cp:lastModifiedBy>
  <cp:revision>1</cp:revision>
  <dcterms:created xsi:type="dcterms:W3CDTF">2007-01-07T15:16:48Z</dcterms:created>
  <dcterms:modified xsi:type="dcterms:W3CDTF">2024-07-02T09:57:34Z</dcterms:modified>
</cp:coreProperties>
</file>