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797675" cy="9926625"/>
  <p:embeddedFontLst>
    <p:embeddedFont>
      <p:font typeface="Schoolbell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9" roundtripDataSignature="AMtx7mg7iz4iEuFE5hpfKfvHKoyDBy07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font" Target="fonts/Schoolbell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8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8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9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0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61bd3c4a17_0_1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161bd3c4a17_0_1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61bd3c4a17_0_7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g161bd3c4a17_0_7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5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7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choolbell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1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choolbel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1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choolbel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choolbell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5D8F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choolbell"/>
              <a:buNone/>
              <a:defRPr b="0" i="0" sz="4400" u="none" cap="none" strike="noStrik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Schoolbell"/>
                <a:ea typeface="Schoolbell"/>
                <a:cs typeface="Schoolbell"/>
                <a:sym typeface="Schoolbel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Schoolbell"/>
                <a:ea typeface="Schoolbell"/>
                <a:cs typeface="Schoolbell"/>
                <a:sym typeface="Schoolbel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Schoolbell"/>
                <a:ea typeface="Schoolbell"/>
                <a:cs typeface="Schoolbell"/>
                <a:sym typeface="Schoolbel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Schoolbell"/>
                <a:ea typeface="Schoolbell"/>
                <a:cs typeface="Schoolbell"/>
                <a:sym typeface="Schoolbel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Schoolbell"/>
                <a:ea typeface="Schoolbell"/>
                <a:cs typeface="Schoolbell"/>
                <a:sym typeface="Schoolbel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Schoolbell"/>
                <a:ea typeface="Schoolbell"/>
                <a:cs typeface="Schoolbell"/>
                <a:sym typeface="Schoolbel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Schoolbell"/>
                <a:ea typeface="Schoolbell"/>
                <a:cs typeface="Schoolbell"/>
                <a:sym typeface="Schoolbel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Schoolbell"/>
                <a:ea typeface="Schoolbell"/>
                <a:cs typeface="Schoolbell"/>
                <a:sym typeface="Schoolbel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Schoolbell"/>
                <a:ea typeface="Schoolbell"/>
                <a:cs typeface="Schoolbell"/>
                <a:sym typeface="Schoolbel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gif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5" Type="http://schemas.openxmlformats.org/officeDocument/2006/relationships/image" Target="../media/image5.png"/><Relationship Id="rId6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755576" y="1052736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Schoolbell"/>
              <a:buNone/>
            </a:pPr>
            <a:r>
              <a:rPr lang="en-GB" sz="6600">
                <a:latin typeface="Schoolbell"/>
                <a:ea typeface="Schoolbell"/>
                <a:cs typeface="Schoolbell"/>
                <a:sym typeface="Schoolbell"/>
              </a:rPr>
              <a:t>Phonics Workshop </a:t>
            </a:r>
            <a:endParaRPr sz="6600">
              <a:latin typeface="Schoolbell"/>
              <a:ea typeface="Schoolbell"/>
              <a:cs typeface="Schoolbell"/>
              <a:sym typeface="Schoolbell"/>
            </a:endParaRPr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403648" y="3861048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Users\rbaitup\AppData\Local\Microsoft\Windows\Temporary Internet Files\Content.IE5\Q92XORJR\crayon_alphabet.preview[1].jpg"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09270" y="3009418"/>
            <a:ext cx="3566786" cy="30585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rbaitup\AppData\Local\Microsoft\Windows\Temporary Internet Files\Content.IE5\9IQUYFFG\pencil-sh[1].png"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041" y="3725693"/>
            <a:ext cx="1872207" cy="18722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choolbell"/>
              <a:buNone/>
            </a:pPr>
            <a:r>
              <a:rPr lang="en-GB"/>
              <a:t>Encouraging writing at home</a:t>
            </a:r>
            <a:endParaRPr/>
          </a:p>
        </p:txBody>
      </p:sp>
      <p:sp>
        <p:nvSpPr>
          <p:cNvPr id="149" name="Google Shape;149;p8"/>
          <p:cNvSpPr txBox="1"/>
          <p:nvPr>
            <p:ph idx="1" type="body"/>
          </p:nvPr>
        </p:nvSpPr>
        <p:spPr>
          <a:xfrm>
            <a:off x="467544" y="1340768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Shopping lists;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Celebration cards;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Post cards;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Letters to fairies;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‘Family’ post box;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Christmas lists;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Leaving notes.  </a:t>
            </a:r>
            <a:endParaRPr/>
          </a:p>
          <a:p>
            <a:pPr indent="0" lvl="0" marL="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Where to start?</a:t>
            </a:r>
            <a:endParaRPr/>
          </a:p>
          <a:p>
            <a:pPr indent="0" lvl="0" marL="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GB"/>
              <a:t>Pencil grip and name writing</a:t>
            </a:r>
            <a:endParaRPr/>
          </a:p>
          <a:p>
            <a:pPr indent="0" lvl="0" marL="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  <p:pic>
        <p:nvPicPr>
          <p:cNvPr descr="C:\Users\rbaitup\AppData\Local\Microsoft\Windows\Temporary Internet Files\Content.IE5\Q92XORJR\1510475_13fa6f9d[1].jpg" id="150" name="Google Shape;15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64088" y="1412776"/>
            <a:ext cx="2969692" cy="4451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15816" y="5544566"/>
            <a:ext cx="1728192" cy="115598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8"/>
          <p:cNvSpPr txBox="1"/>
          <p:nvPr/>
        </p:nvSpPr>
        <p:spPr>
          <a:xfrm>
            <a:off x="755576" y="5589880"/>
            <a:ext cx="201622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>
                <a:solidFill>
                  <a:srgbClr val="E36C09"/>
                </a:solidFill>
                <a:latin typeface="Schoolbell"/>
                <a:ea typeface="Schoolbell"/>
                <a:cs typeface="Schoolbell"/>
                <a:sym typeface="Schoolbell"/>
              </a:rPr>
              <a:t>Sam</a:t>
            </a:r>
            <a:endParaRPr sz="5400">
              <a:solidFill>
                <a:srgbClr val="E36C09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choolbell"/>
              <a:buNone/>
            </a:pPr>
            <a:r>
              <a:rPr lang="en-GB"/>
              <a:t>Letter formation</a:t>
            </a:r>
            <a:endParaRPr/>
          </a:p>
        </p:txBody>
      </p:sp>
      <p:sp>
        <p:nvSpPr>
          <p:cNvPr id="158" name="Google Shape;158;p9"/>
          <p:cNvSpPr txBox="1"/>
          <p:nvPr>
            <p:ph idx="1" type="body"/>
          </p:nvPr>
        </p:nvSpPr>
        <p:spPr>
          <a:xfrm>
            <a:off x="107504" y="1340768"/>
            <a:ext cx="8856984" cy="5001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Letter formation will also be in phonics folder, please take the time to practice these.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Rainbow writing or practical activities.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Encourage the correct letter formation rather than enforcing ‘bad habits.’</a:t>
            </a:r>
            <a:endParaRPr/>
          </a:p>
          <a:p>
            <a:pPr indent="-3429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/>
              <a:t>No capitals.</a:t>
            </a:r>
            <a:endParaRPr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choolbell"/>
              <a:buNone/>
            </a:pPr>
            <a:r>
              <a:rPr lang="en-GB"/>
              <a:t>Thank you for coming!</a:t>
            </a:r>
            <a:endParaRPr/>
          </a:p>
        </p:txBody>
      </p:sp>
      <p:sp>
        <p:nvSpPr>
          <p:cNvPr id="164" name="Google Shape;164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Any questions?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At the end of this week your child will bring home a phonics folder.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choolbell"/>
              <a:buNone/>
            </a:pPr>
            <a:r>
              <a:rPr lang="en-GB"/>
              <a:t>Twinkl Phonics</a:t>
            </a:r>
            <a:endParaRPr/>
          </a:p>
        </p:txBody>
      </p:sp>
      <p:sp>
        <p:nvSpPr>
          <p:cNvPr id="93" name="Google Shape;93;p2"/>
          <p:cNvSpPr txBox="1"/>
          <p:nvPr>
            <p:ph idx="1" type="body"/>
          </p:nvPr>
        </p:nvSpPr>
        <p:spPr>
          <a:xfrm>
            <a:off x="251520" y="1340768"/>
            <a:ext cx="8229600" cy="51125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/>
              <a:t>Across the school, we use the Twinkl Phonics scheme to teach each sound.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/>
              <a:t>There is a sound (known as a phoneme) e.g. “ah”  to accompany each written letter (known as a grapheme) </a:t>
            </a:r>
            <a:r>
              <a:rPr b="1" lang="en-GB" sz="4000">
                <a:solidFill>
                  <a:srgbClr val="FF0000"/>
                </a:solidFill>
              </a:rPr>
              <a:t>a</a:t>
            </a:r>
            <a:r>
              <a:rPr lang="en-GB"/>
              <a:t>, said “ay” with a catchy song and action. 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61bd3c4a17_0_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choolbell"/>
              <a:buNone/>
            </a:pPr>
            <a:r>
              <a:rPr lang="en-GB"/>
              <a:t>Twinkl Phonics</a:t>
            </a:r>
            <a:endParaRPr/>
          </a:p>
        </p:txBody>
      </p:sp>
      <p:sp>
        <p:nvSpPr>
          <p:cNvPr id="99" name="Google Shape;99;g161bd3c4a17_0_1"/>
          <p:cNvSpPr txBox="1"/>
          <p:nvPr>
            <p:ph idx="1" type="body"/>
          </p:nvPr>
        </p:nvSpPr>
        <p:spPr>
          <a:xfrm>
            <a:off x="251520" y="1340768"/>
            <a:ext cx="8229600" cy="51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/>
              <a:t>There is also a handy letter formation rhyme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00" name="Google Shape;100;g161bd3c4a17_0_1"/>
          <p:cNvPicPr preferRelativeResize="0"/>
          <p:nvPr/>
        </p:nvPicPr>
        <p:blipFill rotWithShape="1">
          <a:blip r:embed="rId3">
            <a:alphaModFix/>
          </a:blip>
          <a:srcRect b="7724" l="46522" r="4639" t="24866"/>
          <a:stretch/>
        </p:blipFill>
        <p:spPr>
          <a:xfrm>
            <a:off x="1446925" y="1955650"/>
            <a:ext cx="6250150" cy="4648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61bd3c4a17_0_7"/>
          <p:cNvSpPr txBox="1"/>
          <p:nvPr>
            <p:ph type="title"/>
          </p:nvPr>
        </p:nvSpPr>
        <p:spPr>
          <a:xfrm>
            <a:off x="3647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choolbell"/>
              <a:buNone/>
            </a:pPr>
            <a:r>
              <a:rPr lang="en-GB"/>
              <a:t>What does a lesson look like?</a:t>
            </a:r>
            <a:endParaRPr/>
          </a:p>
        </p:txBody>
      </p:sp>
      <p:sp>
        <p:nvSpPr>
          <p:cNvPr id="106" name="Google Shape;106;g161bd3c4a17_0_7"/>
          <p:cNvSpPr txBox="1"/>
          <p:nvPr>
            <p:ph idx="1" type="body"/>
          </p:nvPr>
        </p:nvSpPr>
        <p:spPr>
          <a:xfrm>
            <a:off x="251520" y="1340768"/>
            <a:ext cx="8229600" cy="51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31242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GB"/>
              <a:t>Each </a:t>
            </a:r>
            <a:r>
              <a:rPr lang="en-GB"/>
              <a:t>lesson</a:t>
            </a:r>
            <a:r>
              <a:rPr lang="en-GB"/>
              <a:t> starts with a ‘revisit and review’ </a:t>
            </a:r>
            <a:r>
              <a:rPr lang="en-GB"/>
              <a:t>session</a:t>
            </a:r>
            <a:r>
              <a:rPr lang="en-GB"/>
              <a:t>. This is a time to go over sounds learnt in previous lessons.</a:t>
            </a:r>
            <a:endParaRPr/>
          </a:p>
          <a:p>
            <a:pPr indent="-236855" lvl="0" marL="342900" rtl="0" algn="l">
              <a:spcBef>
                <a:spcPts val="640"/>
              </a:spcBef>
              <a:spcAft>
                <a:spcPts val="0"/>
              </a:spcAft>
              <a:buSzPct val="56250"/>
              <a:buChar char="•"/>
            </a:pPr>
            <a:r>
              <a:rPr lang="en-GB"/>
              <a:t>This is followed by the introduction of a new sound. For younger children this is daily, for older children this may be weekly. </a:t>
            </a:r>
            <a:endParaRPr/>
          </a:p>
          <a:p>
            <a:pPr indent="-236855" lvl="0" marL="342900" rtl="0" algn="l">
              <a:spcBef>
                <a:spcPts val="640"/>
              </a:spcBef>
              <a:spcAft>
                <a:spcPts val="0"/>
              </a:spcAft>
              <a:buSzPct val="56250"/>
              <a:buChar char="•"/>
            </a:pPr>
            <a:r>
              <a:rPr lang="en-GB"/>
              <a:t>There is an </a:t>
            </a:r>
            <a:r>
              <a:rPr lang="en-GB"/>
              <a:t>opportunity</a:t>
            </a:r>
            <a:r>
              <a:rPr lang="en-GB"/>
              <a:t> to apply what has been taught through reading games and/or writing activities. </a:t>
            </a:r>
            <a:endParaRPr/>
          </a:p>
          <a:p>
            <a:pPr indent="-236855" lvl="0" marL="342900" rtl="0" algn="l">
              <a:spcBef>
                <a:spcPts val="640"/>
              </a:spcBef>
              <a:spcAft>
                <a:spcPts val="0"/>
              </a:spcAft>
              <a:buSzPct val="56250"/>
              <a:buChar char="•"/>
            </a:pPr>
            <a:r>
              <a:rPr lang="en-GB"/>
              <a:t>There are also follow-up game, activities at workbooks that may be used in your child’s class.</a:t>
            </a:r>
            <a:endParaRPr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choolbell"/>
              <a:buNone/>
            </a:pPr>
            <a:r>
              <a:rPr lang="en-GB"/>
              <a:t>Pronunciation of sounds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539552" y="5000273"/>
            <a:ext cx="792088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Schoolbell"/>
                <a:ea typeface="Schoolbell"/>
                <a:cs typeface="Schoolbell"/>
                <a:sym typeface="Schoolbell"/>
              </a:rPr>
              <a:t>We know that phonics has changed over the recent years, as has the pronunciation of sounds. Sounds are said in a very ‘short’ way e.g F is ‘ff’ not ‘fer’ and L is ‘ul’ not ‘ler’ amongst others.</a:t>
            </a:r>
            <a:endParaRPr sz="2400">
              <a:solidFill>
                <a:schemeClr val="dk1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  <p:pic>
        <p:nvPicPr>
          <p:cNvPr id="113" name="Google Shape;113;p3"/>
          <p:cNvPicPr preferRelativeResize="0"/>
          <p:nvPr/>
        </p:nvPicPr>
        <p:blipFill rotWithShape="1">
          <a:blip r:embed="rId3">
            <a:alphaModFix/>
          </a:blip>
          <a:srcRect b="3983" l="31026" r="10322" t="18213"/>
          <a:stretch/>
        </p:blipFill>
        <p:spPr>
          <a:xfrm>
            <a:off x="1960375" y="1307650"/>
            <a:ext cx="5223249" cy="3692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choolbell"/>
              <a:buNone/>
            </a:pPr>
            <a:r>
              <a:rPr lang="en-GB"/>
              <a:t>Early reading strategies </a:t>
            </a:r>
            <a:endParaRPr/>
          </a:p>
        </p:txBody>
      </p:sp>
      <p:sp>
        <p:nvSpPr>
          <p:cNvPr id="119" name="Google Shape;119;p4"/>
          <p:cNvSpPr txBox="1"/>
          <p:nvPr>
            <p:ph idx="1" type="body"/>
          </p:nvPr>
        </p:nvSpPr>
        <p:spPr>
          <a:xfrm>
            <a:off x="457200" y="1268760"/>
            <a:ext cx="8291264" cy="48574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/>
              <a:t>Each child develops and progresses at their own speed.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/>
              <a:t>A love of reading, and being </a:t>
            </a:r>
            <a:r>
              <a:rPr i="1" lang="en-GB"/>
              <a:t>read to </a:t>
            </a:r>
            <a:r>
              <a:rPr lang="en-GB"/>
              <a:t>is so important. A bedtime story routine perhaps?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/>
              <a:t>Shared/Paired reading: ‘I’ll read this page, you read the next’, or ‘can you read this word in my book?’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/>
              <a:t>Spotting and reading road signs/shop names whilst out and about. 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choolbell"/>
              <a:buNone/>
            </a:pPr>
            <a:r>
              <a:rPr lang="en-GB"/>
              <a:t>What is early reading?</a:t>
            </a:r>
            <a:endParaRPr/>
          </a:p>
        </p:txBody>
      </p:sp>
      <p:sp>
        <p:nvSpPr>
          <p:cNvPr id="125" name="Google Shape;125;p5"/>
          <p:cNvSpPr txBox="1"/>
          <p:nvPr>
            <p:ph idx="1" type="body"/>
          </p:nvPr>
        </p:nvSpPr>
        <p:spPr>
          <a:xfrm>
            <a:off x="467544" y="1361044"/>
            <a:ext cx="8229600" cy="56612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/>
              <a:t>Putting sounds together is called blending. Say the sounds faster and faster until they blend to make the word: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GB"/>
              <a:t>	c---a---t    c--a--t    c-a-t     cat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/>
              <a:t>We call this ‘robot talking’.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/>
              <a:t>You can play this as a game: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GB"/>
              <a:t>Can you tap your ‘h-ea-d’ </a:t>
            </a:r>
            <a:endParaRPr/>
          </a:p>
          <a:p>
            <a:pPr indent="-2857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</a:pPr>
            <a:r>
              <a:rPr lang="en-GB"/>
              <a:t>Can you wiggle your ‘n-o-se’ </a:t>
            </a:r>
            <a:endParaRPr/>
          </a:p>
          <a:p>
            <a:pPr indent="0" lvl="1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1079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descr="C:\Users\rbaitup\AppData\Local\Microsoft\Windows\Temporary Internet Files\Content.IE5\QQ4PQK9E\Robot-2015082502[1].png" id="126" name="Google Shape;126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78350" y="3140968"/>
            <a:ext cx="2265650" cy="3541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choolbell"/>
              <a:buNone/>
            </a:pPr>
            <a:r>
              <a:rPr lang="en-GB"/>
              <a:t>I can’t read!</a:t>
            </a:r>
            <a:endParaRPr/>
          </a:p>
        </p:txBody>
      </p:sp>
      <p:sp>
        <p:nvSpPr>
          <p:cNvPr id="132" name="Google Shape;132;p6"/>
          <p:cNvSpPr txBox="1"/>
          <p:nvPr>
            <p:ph idx="1" type="body"/>
          </p:nvPr>
        </p:nvSpPr>
        <p:spPr>
          <a:xfrm>
            <a:off x="457200" y="1340768"/>
            <a:ext cx="8229600" cy="47853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/>
              <a:t>With only a few sounds learnt, your child can begin to read.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/>
              <a:t>Set 1-  s  a   t   p   i   n 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/>
              <a:t>Can make:</a:t>
            </a:r>
            <a:endParaRPr/>
          </a:p>
          <a:p>
            <a:pPr indent="0" lvl="1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GB"/>
              <a:t>at, as, in, it, tip, pin, sat, nip, pit, sip, tap, sit…</a:t>
            </a:r>
            <a:endParaRPr/>
          </a:p>
        </p:txBody>
      </p:sp>
      <p:pic>
        <p:nvPicPr>
          <p:cNvPr descr="C:\Users\rbaitup\AppData\Local\Microsoft\Windows\Temporary Internet Files\Content.IE5\4YI4HHID\owl-reading[1].gif" id="133" name="Google Shape;13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40152" y="1988840"/>
            <a:ext cx="3073524" cy="2832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choolbell"/>
              <a:buNone/>
            </a:pPr>
            <a:r>
              <a:rPr lang="en-GB"/>
              <a:t>Mark making</a:t>
            </a:r>
            <a:endParaRPr/>
          </a:p>
        </p:txBody>
      </p:sp>
      <p:sp>
        <p:nvSpPr>
          <p:cNvPr id="139" name="Google Shape;139;p7"/>
          <p:cNvSpPr txBox="1"/>
          <p:nvPr>
            <p:ph idx="1" type="body"/>
          </p:nvPr>
        </p:nvSpPr>
        <p:spPr>
          <a:xfrm>
            <a:off x="457200" y="1600200"/>
            <a:ext cx="8428474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GB"/>
              <a:t>Mark making is children’s first attempts at early writing. This presents itself as squiggles and wiggles initially and can be done in many forms. 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  <p:pic>
        <p:nvPicPr>
          <p:cNvPr id="140" name="Google Shape;14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9513" y="3731237"/>
            <a:ext cx="1725490" cy="1713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75657" y="4900442"/>
            <a:ext cx="2376263" cy="1780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028174" y="3573016"/>
            <a:ext cx="285750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75856" y="4149080"/>
            <a:ext cx="2857500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2016-09-21T13:52:45Z</dcterms:created>
  <dc:creator>RBaitup</dc:creator>
</cp:coreProperties>
</file>